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9" r:id="rId3"/>
    <p:sldId id="260" r:id="rId4"/>
    <p:sldId id="261" r:id="rId5"/>
    <p:sldId id="262" r:id="rId6"/>
    <p:sldId id="263" r:id="rId7"/>
    <p:sldId id="264" r:id="rId8"/>
    <p:sldId id="265" r:id="rId9"/>
    <p:sldId id="266" r:id="rId10"/>
    <p:sldId id="268" r:id="rId11"/>
    <p:sldId id="269" r:id="rId12"/>
    <p:sldId id="270" r:id="rId13"/>
    <p:sldId id="271" r:id="rId14"/>
    <p:sldId id="272" r:id="rId15"/>
    <p:sldId id="273" r:id="rId16"/>
    <p:sldId id="274" r:id="rId17"/>
    <p:sldId id="275" r:id="rId18"/>
    <p:sldId id="276" r:id="rId19"/>
    <p:sldId id="277" r:id="rId20"/>
    <p:sldId id="278" r:id="rId21"/>
    <p:sldId id="280" r:id="rId22"/>
    <p:sldId id="281" r:id="rId23"/>
    <p:sldId id="282" r:id="rId24"/>
    <p:sldId id="284" r:id="rId25"/>
    <p:sldId id="285" r:id="rId26"/>
    <p:sldId id="286" r:id="rId27"/>
    <p:sldId id="287"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6" r:id="rId45"/>
    <p:sldId id="307" r:id="rId46"/>
    <p:sldId id="308"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321" r:id="rId60"/>
    <p:sldId id="324"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2">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565A0C5-79B4-4057-8636-20955A325675}" type="doc">
      <dgm:prSet loTypeId="urn:microsoft.com/office/officeart/2008/layout/RadialCluster#1" loCatId="cycle" qsTypeId="urn:microsoft.com/office/officeart/2005/8/quickstyle/3d3#1" qsCatId="3D" csTypeId="urn:microsoft.com/office/officeart/2005/8/colors/colorful5#1" csCatId="colorful" phldr="1"/>
      <dgm:spPr/>
      <dgm:t>
        <a:bodyPr/>
        <a:lstStyle/>
        <a:p>
          <a:endParaRPr lang="ru-RU"/>
        </a:p>
      </dgm:t>
    </dgm:pt>
    <dgm:pt modelId="{31EDBB7F-1217-4084-8504-FA70A2B58A48}">
      <dgm:prSet phldrT="[Текст]" phldr="0" custT="0"/>
      <dgm:spPr/>
      <dgm:t>
        <a:bodyPr vert="horz" wrap="square"/>
        <a:lstStyle/>
        <a:p>
          <a:pPr>
            <a:lnSpc>
              <a:spcPct val="100000"/>
            </a:lnSpc>
            <a:spcBef>
              <a:spcPct val="0"/>
            </a:spcBef>
            <a:spcAft>
              <a:spcPct val="35000"/>
            </a:spcAft>
          </a:pPr>
          <a:r>
            <a:rPr lang="ru-RU" dirty="0" smtClean="0"/>
            <a:t>Turlari</a:t>
          </a:r>
        </a:p>
      </dgm:t>
    </dgm:pt>
    <dgm:pt modelId="{EAD40A30-C14B-422E-9C7C-9D7A7113969E}" type="parTrans" cxnId="{1A002668-59AE-44F5-8764-64466ECAD498}">
      <dgm:prSet/>
      <dgm:spPr/>
      <dgm:t>
        <a:bodyPr/>
        <a:lstStyle/>
        <a:p>
          <a:endParaRPr lang="ru-RU"/>
        </a:p>
      </dgm:t>
    </dgm:pt>
    <dgm:pt modelId="{CC7E1BC7-3343-411D-BA20-07690121057B}" type="sibTrans" cxnId="{1A002668-59AE-44F5-8764-64466ECAD498}">
      <dgm:prSet/>
      <dgm:spPr/>
      <dgm:t>
        <a:bodyPr/>
        <a:lstStyle/>
        <a:p>
          <a:endParaRPr lang="ru-RU"/>
        </a:p>
      </dgm:t>
    </dgm:pt>
    <dgm:pt modelId="{536DA670-73CB-4F0D-AC49-C27953362182}">
      <dgm:prSet phldrT="[Текст]" phldr="0" custT="1"/>
      <dgm:spPr/>
      <dgm:t>
        <a:bodyPr vert="horz" wrap="square"/>
        <a:lstStyle/>
        <a:p>
          <a:pPr>
            <a:lnSpc>
              <a:spcPct val="100000"/>
            </a:lnSpc>
            <a:spcBef>
              <a:spcPct val="0"/>
            </a:spcBef>
            <a:spcAft>
              <a:spcPct val="35000"/>
            </a:spcAft>
          </a:pPr>
          <a:r>
            <a:rPr lang="ru-RU" sz="2200" dirty="0" smtClean="0">
              <a:latin typeface="Arial" panose="020B0604020202020204" pitchFamily="34" charset="0"/>
              <a:cs typeface="Arial" panose="020B0604020202020204" pitchFamily="34" charset="0"/>
            </a:rPr>
            <a:t>kafolatlangan</a:t>
          </a:r>
        </a:p>
      </dgm:t>
    </dgm:pt>
    <dgm:pt modelId="{F4C5BE51-CA4E-4066-9EFD-18E2B216C402}" type="parTrans" cxnId="{9AD6B5B4-6F4A-4670-9F8F-5037BD03071A}">
      <dgm:prSet/>
      <dgm:spPr/>
      <dgm:t>
        <a:bodyPr/>
        <a:lstStyle/>
        <a:p>
          <a:endParaRPr lang="ru-RU"/>
        </a:p>
      </dgm:t>
    </dgm:pt>
    <dgm:pt modelId="{46AC0E42-7719-44F2-8BE7-5D9DCA3A6A0C}" type="sibTrans" cxnId="{9AD6B5B4-6F4A-4670-9F8F-5037BD03071A}">
      <dgm:prSet/>
      <dgm:spPr/>
      <dgm:t>
        <a:bodyPr/>
        <a:lstStyle/>
        <a:p>
          <a:endParaRPr lang="ru-RU"/>
        </a:p>
      </dgm:t>
    </dgm:pt>
    <dgm:pt modelId="{4328AB96-8103-4C77-8470-15F6BFBEC8D3}">
      <dgm:prSet phldr="0" custT="1"/>
      <dgm:spPr/>
      <dgm:t>
        <a:bodyPr vert="horz" wrap="square"/>
        <a:lstStyle/>
        <a:p>
          <a:pPr>
            <a:lnSpc>
              <a:spcPct val="100000"/>
            </a:lnSpc>
            <a:spcBef>
              <a:spcPct val="0"/>
            </a:spcBef>
            <a:spcAft>
              <a:spcPct val="35000"/>
            </a:spcAft>
          </a:pPr>
          <a:r>
            <a:rPr lang="ru-RU" sz="2200" dirty="0" err="1" smtClean="0">
              <a:latin typeface="Arial" panose="020B0604020202020204" pitchFamily="34" charset="0"/>
              <a:cs typeface="Arial" panose="020B0604020202020204" pitchFamily="34" charset="0"/>
            </a:rPr>
            <a:t>ortiqcha bron qilish</a:t>
          </a:r>
        </a:p>
      </dgm:t>
    </dgm:pt>
    <dgm:pt modelId="{BA27FDD7-9175-4ABA-A81A-5A5238027863}" type="parTrans" cxnId="{08DAE3C0-F148-4960-9EFD-38223107CAB5}">
      <dgm:prSet/>
      <dgm:spPr/>
      <dgm:t>
        <a:bodyPr/>
        <a:lstStyle/>
        <a:p>
          <a:endParaRPr lang="ru-RU"/>
        </a:p>
      </dgm:t>
    </dgm:pt>
    <dgm:pt modelId="{A6907FD1-2FFC-410A-9CE7-AE1968FABEEB}" type="sibTrans" cxnId="{08DAE3C0-F148-4960-9EFD-38223107CAB5}">
      <dgm:prSet/>
      <dgm:spPr/>
      <dgm:t>
        <a:bodyPr/>
        <a:lstStyle/>
        <a:p>
          <a:endParaRPr lang="ru-RU"/>
        </a:p>
      </dgm:t>
    </dgm:pt>
    <dgm:pt modelId="{D279DCD4-B887-4E89-BDE8-C702DC54D738}">
      <dgm:prSet phldrT="[Текст]" phldr="0" custT="1"/>
      <dgm:spPr/>
      <dgm:t>
        <a:bodyPr vert="horz" wrap="square"/>
        <a:lstStyle/>
        <a:p>
          <a:pPr>
            <a:lnSpc>
              <a:spcPct val="100000"/>
            </a:lnSpc>
            <a:spcBef>
              <a:spcPct val="0"/>
            </a:spcBef>
            <a:spcAft>
              <a:spcPct val="35000"/>
            </a:spcAft>
          </a:pPr>
          <a:r>
            <a:rPr lang="ru-RU" sz="2200" dirty="0" smtClean="0">
              <a:latin typeface="Arial" panose="020B0604020202020204" pitchFamily="34" charset="0"/>
              <a:cs typeface="Arial" panose="020B0604020202020204" pitchFamily="34" charset="0"/>
            </a:rPr>
            <a:t>kafolatlanmagan</a:t>
          </a:r>
        </a:p>
      </dgm:t>
    </dgm:pt>
    <dgm:pt modelId="{1278FC68-4EB0-4A11-A1C6-0F91586B42E5}" type="parTrans" cxnId="{68D50638-55C7-49BE-BB51-EDE5F1ECC2DE}">
      <dgm:prSet/>
      <dgm:spPr/>
      <dgm:t>
        <a:bodyPr/>
        <a:lstStyle/>
        <a:p>
          <a:endParaRPr lang="ru-RU"/>
        </a:p>
      </dgm:t>
    </dgm:pt>
    <dgm:pt modelId="{A61623DC-D43B-4BAA-876B-BF97A533EA8E}" type="sibTrans" cxnId="{68D50638-55C7-49BE-BB51-EDE5F1ECC2DE}">
      <dgm:prSet/>
      <dgm:spPr/>
      <dgm:t>
        <a:bodyPr/>
        <a:lstStyle/>
        <a:p>
          <a:endParaRPr lang="ru-RU"/>
        </a:p>
      </dgm:t>
    </dgm:pt>
    <dgm:pt modelId="{823C8802-E8B2-406C-9DEE-92A83701A754}">
      <dgm:prSet/>
      <dgm:spPr/>
      <dgm:t>
        <a:bodyPr/>
        <a:lstStyle/>
        <a:p>
          <a:endParaRPr lang="ru-RU"/>
        </a:p>
      </dgm:t>
    </dgm:pt>
    <dgm:pt modelId="{86B7C4DF-3057-4357-B73C-2C713A12FBDA}" type="parTrans" cxnId="{5D92AD2C-576C-4BBA-8DF2-B1A12DC169F4}">
      <dgm:prSet/>
      <dgm:spPr/>
      <dgm:t>
        <a:bodyPr/>
        <a:lstStyle/>
        <a:p>
          <a:endParaRPr lang="ru-RU"/>
        </a:p>
      </dgm:t>
    </dgm:pt>
    <dgm:pt modelId="{DD43CBA3-5C62-40C8-9D35-70AC7025A77A}" type="sibTrans" cxnId="{5D92AD2C-576C-4BBA-8DF2-B1A12DC169F4}">
      <dgm:prSet/>
      <dgm:spPr/>
      <dgm:t>
        <a:bodyPr/>
        <a:lstStyle/>
        <a:p>
          <a:endParaRPr lang="ru-RU"/>
        </a:p>
      </dgm:t>
    </dgm:pt>
    <dgm:pt modelId="{3ECE0AA5-C5D7-4A4E-BE38-9D426D37755E}" type="pres">
      <dgm:prSet presAssocID="{9565A0C5-79B4-4057-8636-20955A325675}" presName="Name0" presStyleCnt="0">
        <dgm:presLayoutVars>
          <dgm:chMax val="1"/>
          <dgm:chPref val="1"/>
          <dgm:dir/>
          <dgm:animOne val="branch"/>
          <dgm:animLvl val="lvl"/>
        </dgm:presLayoutVars>
      </dgm:prSet>
      <dgm:spPr/>
      <dgm:t>
        <a:bodyPr/>
        <a:lstStyle/>
        <a:p>
          <a:endParaRPr lang="ru-RU"/>
        </a:p>
      </dgm:t>
    </dgm:pt>
    <dgm:pt modelId="{BA677DF9-5996-42FE-BB1F-BE9FB800D9D2}" type="pres">
      <dgm:prSet presAssocID="{31EDBB7F-1217-4084-8504-FA70A2B58A48}" presName="singleCycle" presStyleCnt="0"/>
      <dgm:spPr/>
    </dgm:pt>
    <dgm:pt modelId="{484DEA0D-ADA4-4FD5-B619-116B49DCE539}" type="pres">
      <dgm:prSet presAssocID="{31EDBB7F-1217-4084-8504-FA70A2B58A48}" presName="singleCenter" presStyleLbl="node1" presStyleIdx="0" presStyleCnt="4" custLinFactNeighborX="-831" custLinFactNeighborY="-8487">
        <dgm:presLayoutVars>
          <dgm:chMax val="7"/>
          <dgm:chPref val="7"/>
        </dgm:presLayoutVars>
      </dgm:prSet>
      <dgm:spPr/>
      <dgm:t>
        <a:bodyPr/>
        <a:lstStyle/>
        <a:p>
          <a:endParaRPr lang="ru-RU"/>
        </a:p>
      </dgm:t>
    </dgm:pt>
    <dgm:pt modelId="{4BBCF692-CB6F-4B6C-8CA9-E02F71A50C04}" type="pres">
      <dgm:prSet presAssocID="{F4C5BE51-CA4E-4066-9EFD-18E2B216C402}" presName="Name56" presStyleLbl="parChTrans1D2" presStyleIdx="0" presStyleCnt="3"/>
      <dgm:spPr/>
      <dgm:t>
        <a:bodyPr/>
        <a:lstStyle/>
        <a:p>
          <a:endParaRPr lang="ru-RU"/>
        </a:p>
      </dgm:t>
    </dgm:pt>
    <dgm:pt modelId="{CAB424C0-782D-41FA-8040-2C381716F3A6}" type="pres">
      <dgm:prSet presAssocID="{536DA670-73CB-4F0D-AC49-C27953362182}" presName="text0" presStyleLbl="node1" presStyleIdx="1" presStyleCnt="4" custScaleX="324558">
        <dgm:presLayoutVars>
          <dgm:bulletEnabled val="1"/>
        </dgm:presLayoutVars>
      </dgm:prSet>
      <dgm:spPr/>
      <dgm:t>
        <a:bodyPr/>
        <a:lstStyle/>
        <a:p>
          <a:endParaRPr lang="ru-RU"/>
        </a:p>
      </dgm:t>
    </dgm:pt>
    <dgm:pt modelId="{7BC88699-B172-4409-9048-E98819904E38}" type="pres">
      <dgm:prSet presAssocID="{BA27FDD7-9175-4ABA-A81A-5A5238027863}" presName="Name56" presStyleLbl="parChTrans1D2" presStyleIdx="1" presStyleCnt="3"/>
      <dgm:spPr/>
      <dgm:t>
        <a:bodyPr/>
        <a:lstStyle/>
        <a:p>
          <a:endParaRPr lang="ru-RU"/>
        </a:p>
      </dgm:t>
    </dgm:pt>
    <dgm:pt modelId="{B932D52A-F82D-4F50-A623-493FFEB782CC}" type="pres">
      <dgm:prSet presAssocID="{4328AB96-8103-4C77-8470-15F6BFBEC8D3}" presName="text0" presStyleLbl="node1" presStyleIdx="2" presStyleCnt="4" custScaleX="265626" custRadScaleRad="111164" custRadScaleInc="-7994">
        <dgm:presLayoutVars>
          <dgm:bulletEnabled val="1"/>
        </dgm:presLayoutVars>
      </dgm:prSet>
      <dgm:spPr/>
      <dgm:t>
        <a:bodyPr/>
        <a:lstStyle/>
        <a:p>
          <a:endParaRPr lang="ru-RU"/>
        </a:p>
      </dgm:t>
    </dgm:pt>
    <dgm:pt modelId="{F1998914-044E-4450-8D00-7483027C3765}" type="pres">
      <dgm:prSet presAssocID="{1278FC68-4EB0-4A11-A1C6-0F91586B42E5}" presName="Name56" presStyleLbl="parChTrans1D2" presStyleIdx="2" presStyleCnt="3"/>
      <dgm:spPr/>
      <dgm:t>
        <a:bodyPr/>
        <a:lstStyle/>
        <a:p>
          <a:endParaRPr lang="ru-RU"/>
        </a:p>
      </dgm:t>
    </dgm:pt>
    <dgm:pt modelId="{0883023B-DE89-4E04-92D1-49DF1A6233BA}" type="pres">
      <dgm:prSet presAssocID="{D279DCD4-B887-4E89-BDE8-C702DC54D738}" presName="text0" presStyleLbl="node1" presStyleIdx="3" presStyleCnt="4" custScaleX="282186" custRadScaleRad="108603" custRadScaleInc="5299">
        <dgm:presLayoutVars>
          <dgm:bulletEnabled val="1"/>
        </dgm:presLayoutVars>
      </dgm:prSet>
      <dgm:spPr/>
      <dgm:t>
        <a:bodyPr/>
        <a:lstStyle/>
        <a:p>
          <a:endParaRPr lang="ru-RU"/>
        </a:p>
      </dgm:t>
    </dgm:pt>
  </dgm:ptLst>
  <dgm:cxnLst>
    <dgm:cxn modelId="{9AD6B5B4-6F4A-4670-9F8F-5037BD03071A}" srcId="{31EDBB7F-1217-4084-8504-FA70A2B58A48}" destId="{536DA670-73CB-4F0D-AC49-C27953362182}" srcOrd="0" destOrd="0" parTransId="{F4C5BE51-CA4E-4066-9EFD-18E2B216C402}" sibTransId="{46AC0E42-7719-44F2-8BE7-5D9DCA3A6A0C}"/>
    <dgm:cxn modelId="{7ED9F5F8-BF4E-457B-B593-346E9C50B566}" type="presOf" srcId="{F4C5BE51-CA4E-4066-9EFD-18E2B216C402}" destId="{4BBCF692-CB6F-4B6C-8CA9-E02F71A50C04}" srcOrd="0" destOrd="0" presId="urn:microsoft.com/office/officeart/2008/layout/RadialCluster#1"/>
    <dgm:cxn modelId="{78630312-D2C5-4825-A57D-6847C3172BDC}" type="presOf" srcId="{31EDBB7F-1217-4084-8504-FA70A2B58A48}" destId="{484DEA0D-ADA4-4FD5-B619-116B49DCE539}" srcOrd="0" destOrd="0" presId="urn:microsoft.com/office/officeart/2008/layout/RadialCluster#1"/>
    <dgm:cxn modelId="{5D92AD2C-576C-4BBA-8DF2-B1A12DC169F4}" srcId="{9565A0C5-79B4-4057-8636-20955A325675}" destId="{823C8802-E8B2-406C-9DEE-92A83701A754}" srcOrd="1" destOrd="0" parTransId="{86B7C4DF-3057-4357-B73C-2C713A12FBDA}" sibTransId="{DD43CBA3-5C62-40C8-9D35-70AC7025A77A}"/>
    <dgm:cxn modelId="{D75E3989-FF9B-4EB3-9B61-BE584A273A36}" type="presOf" srcId="{BA27FDD7-9175-4ABA-A81A-5A5238027863}" destId="{7BC88699-B172-4409-9048-E98819904E38}" srcOrd="0" destOrd="0" presId="urn:microsoft.com/office/officeart/2008/layout/RadialCluster#1"/>
    <dgm:cxn modelId="{476BD872-B72E-4E29-B14A-6CBEF3E963DD}" type="presOf" srcId="{536DA670-73CB-4F0D-AC49-C27953362182}" destId="{CAB424C0-782D-41FA-8040-2C381716F3A6}" srcOrd="0" destOrd="0" presId="urn:microsoft.com/office/officeart/2008/layout/RadialCluster#1"/>
    <dgm:cxn modelId="{925C435C-BDA5-4514-BFB7-057AFF0691C2}" type="presOf" srcId="{9565A0C5-79B4-4057-8636-20955A325675}" destId="{3ECE0AA5-C5D7-4A4E-BE38-9D426D37755E}" srcOrd="0" destOrd="0" presId="urn:microsoft.com/office/officeart/2008/layout/RadialCluster#1"/>
    <dgm:cxn modelId="{68D50638-55C7-49BE-BB51-EDE5F1ECC2DE}" srcId="{31EDBB7F-1217-4084-8504-FA70A2B58A48}" destId="{D279DCD4-B887-4E89-BDE8-C702DC54D738}" srcOrd="2" destOrd="0" parTransId="{1278FC68-4EB0-4A11-A1C6-0F91586B42E5}" sibTransId="{A61623DC-D43B-4BAA-876B-BF97A533EA8E}"/>
    <dgm:cxn modelId="{08DAE3C0-F148-4960-9EFD-38223107CAB5}" srcId="{31EDBB7F-1217-4084-8504-FA70A2B58A48}" destId="{4328AB96-8103-4C77-8470-15F6BFBEC8D3}" srcOrd="1" destOrd="0" parTransId="{BA27FDD7-9175-4ABA-A81A-5A5238027863}" sibTransId="{A6907FD1-2FFC-410A-9CE7-AE1968FABEEB}"/>
    <dgm:cxn modelId="{1A002668-59AE-44F5-8764-64466ECAD498}" srcId="{9565A0C5-79B4-4057-8636-20955A325675}" destId="{31EDBB7F-1217-4084-8504-FA70A2B58A48}" srcOrd="0" destOrd="0" parTransId="{EAD40A30-C14B-422E-9C7C-9D7A7113969E}" sibTransId="{CC7E1BC7-3343-411D-BA20-07690121057B}"/>
    <dgm:cxn modelId="{6185AE45-175B-49DF-A5C7-A6279A92149F}" type="presOf" srcId="{1278FC68-4EB0-4A11-A1C6-0F91586B42E5}" destId="{F1998914-044E-4450-8D00-7483027C3765}" srcOrd="0" destOrd="0" presId="urn:microsoft.com/office/officeart/2008/layout/RadialCluster#1"/>
    <dgm:cxn modelId="{74899CD8-84EC-428E-88B9-DD54A2ACDDB9}" type="presOf" srcId="{D279DCD4-B887-4E89-BDE8-C702DC54D738}" destId="{0883023B-DE89-4E04-92D1-49DF1A6233BA}" srcOrd="0" destOrd="0" presId="urn:microsoft.com/office/officeart/2008/layout/RadialCluster#1"/>
    <dgm:cxn modelId="{DD8A7CAD-5B6C-41DC-ABE9-FC6D7A780305}" type="presOf" srcId="{4328AB96-8103-4C77-8470-15F6BFBEC8D3}" destId="{B932D52A-F82D-4F50-A623-493FFEB782CC}" srcOrd="0" destOrd="0" presId="urn:microsoft.com/office/officeart/2008/layout/RadialCluster#1"/>
    <dgm:cxn modelId="{39C03A7A-50DF-4EA2-8932-3D32AB834C57}" type="presParOf" srcId="{3ECE0AA5-C5D7-4A4E-BE38-9D426D37755E}" destId="{BA677DF9-5996-42FE-BB1F-BE9FB800D9D2}" srcOrd="0" destOrd="0" presId="urn:microsoft.com/office/officeart/2008/layout/RadialCluster#1"/>
    <dgm:cxn modelId="{FE119040-29E3-4828-9743-EA920242B7D9}" type="presParOf" srcId="{BA677DF9-5996-42FE-BB1F-BE9FB800D9D2}" destId="{484DEA0D-ADA4-4FD5-B619-116B49DCE539}" srcOrd="0" destOrd="0" presId="urn:microsoft.com/office/officeart/2008/layout/RadialCluster#1"/>
    <dgm:cxn modelId="{D03419E4-6905-4E9A-9680-1DEF8B26C6EB}" type="presParOf" srcId="{BA677DF9-5996-42FE-BB1F-BE9FB800D9D2}" destId="{4BBCF692-CB6F-4B6C-8CA9-E02F71A50C04}" srcOrd="1" destOrd="0" presId="urn:microsoft.com/office/officeart/2008/layout/RadialCluster#1"/>
    <dgm:cxn modelId="{B90B7F7A-2EBC-4789-8160-958018EDB4F2}" type="presParOf" srcId="{BA677DF9-5996-42FE-BB1F-BE9FB800D9D2}" destId="{CAB424C0-782D-41FA-8040-2C381716F3A6}" srcOrd="2" destOrd="0" presId="urn:microsoft.com/office/officeart/2008/layout/RadialCluster#1"/>
    <dgm:cxn modelId="{76C192E0-86FB-4C5C-880D-8AEC1D79B9C3}" type="presParOf" srcId="{BA677DF9-5996-42FE-BB1F-BE9FB800D9D2}" destId="{7BC88699-B172-4409-9048-E98819904E38}" srcOrd="3" destOrd="0" presId="urn:microsoft.com/office/officeart/2008/layout/RadialCluster#1"/>
    <dgm:cxn modelId="{141B7A0A-4E63-4D12-A43B-CADF86E2CBDD}" type="presParOf" srcId="{BA677DF9-5996-42FE-BB1F-BE9FB800D9D2}" destId="{B932D52A-F82D-4F50-A623-493FFEB782CC}" srcOrd="4" destOrd="0" presId="urn:microsoft.com/office/officeart/2008/layout/RadialCluster#1"/>
    <dgm:cxn modelId="{06DC8D23-4ABC-416E-9999-1CC4C405DB1B}" type="presParOf" srcId="{BA677DF9-5996-42FE-BB1F-BE9FB800D9D2}" destId="{F1998914-044E-4450-8D00-7483027C3765}" srcOrd="5" destOrd="0" presId="urn:microsoft.com/office/officeart/2008/layout/RadialCluster#1"/>
    <dgm:cxn modelId="{341BA3F9-84B3-4C8F-A0CF-0CA753BD429A}" type="presParOf" srcId="{BA677DF9-5996-42FE-BB1F-BE9FB800D9D2}" destId="{0883023B-DE89-4E04-92D1-49DF1A6233BA}" srcOrd="6" destOrd="0" presId="urn:microsoft.com/office/officeart/2008/layout/RadialCluste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8E81EA-8FFD-4E0E-83AA-1720310465CA}" type="doc">
      <dgm:prSet loTypeId="urn:microsoft.com/office/officeart/2005/8/layout/hProcess11#1" loCatId="process" qsTypeId="urn:microsoft.com/office/officeart/2005/8/quickstyle/3d2#1" qsCatId="3D" csTypeId="urn:microsoft.com/office/officeart/2005/8/colors/colorful5#2" csCatId="colorful" phldr="1"/>
      <dgm:spPr/>
      <dgm:t>
        <a:bodyPr/>
        <a:lstStyle/>
        <a:p>
          <a:endParaRPr lang="ru-RU"/>
        </a:p>
      </dgm:t>
    </dgm:pt>
    <dgm:pt modelId="{7E0E24A8-D919-4AD1-82C8-836E790AF08B}">
      <dgm:prSet phldrT="[Текст]" phldr="0" custT="1"/>
      <dgm:spPr/>
      <dgm:t>
        <a:bodyPr vert="horz" wrap="square"/>
        <a:lstStyle/>
        <a:p>
          <a:pPr>
            <a:lnSpc>
              <a:spcPct val="100000"/>
            </a:lnSpc>
            <a:spcBef>
              <a:spcPct val="0"/>
            </a:spcBef>
            <a:spcAft>
              <a:spcPct val="35000"/>
            </a:spcAft>
          </a:pPr>
          <a:r>
            <a:rPr lang="ru-RU" sz="2200" dirty="0" smtClean="0">
              <a:latin typeface="Arial" panose="020B0604020202020204" pitchFamily="34" charset="0"/>
              <a:cs typeface="Arial" panose="020B0604020202020204" pitchFamily="34" charset="0"/>
            </a:rPr>
            <a:t>mavjud bo'lganlardan buyurtmalarga mos keladigan raqamlarni tanlash</a:t>
          </a:r>
        </a:p>
      </dgm:t>
    </dgm:pt>
    <dgm:pt modelId="{AF8AFB56-0D65-40AE-9D61-2C136A02A7EC}" type="parTrans" cxnId="{0A823B57-01F3-49DC-9237-4A4EBCD17195}">
      <dgm:prSet/>
      <dgm:spPr/>
      <dgm:t>
        <a:bodyPr/>
        <a:lstStyle/>
        <a:p>
          <a:endParaRPr lang="ru-RU"/>
        </a:p>
      </dgm:t>
    </dgm:pt>
    <dgm:pt modelId="{684B2C93-687E-41E7-973B-D94307756390}" type="sibTrans" cxnId="{0A823B57-01F3-49DC-9237-4A4EBCD17195}">
      <dgm:prSet/>
      <dgm:spPr/>
      <dgm:t>
        <a:bodyPr/>
        <a:lstStyle/>
        <a:p>
          <a:endParaRPr lang="ru-RU"/>
        </a:p>
      </dgm:t>
    </dgm:pt>
    <dgm:pt modelId="{7EB0F24E-4B8D-4C68-8444-D91891BE6598}">
      <dgm:prSet phldrT="[Текст]" phldr="0" custT="1"/>
      <dgm:spPr/>
      <dgm:t>
        <a:bodyPr vert="horz" wrap="square"/>
        <a:lstStyle/>
        <a:p>
          <a:pPr>
            <a:lnSpc>
              <a:spcPct val="100000"/>
            </a:lnSpc>
            <a:spcBef>
              <a:spcPct val="0"/>
            </a:spcBef>
            <a:spcAft>
              <a:spcPct val="35000"/>
            </a:spcAft>
          </a:pPr>
          <a:r>
            <a:rPr lang="ru-RU" sz="2200" dirty="0" smtClean="0">
              <a:latin typeface="Arial" panose="020B0604020202020204" pitchFamily="34" charset="0"/>
              <a:cs typeface="Arial" panose="020B0604020202020204" pitchFamily="34" charset="0"/>
            </a:rPr>
            <a:t>ro'yxatga olish, tasdiqlash va oldindan buyurtmalarni bajarish</a:t>
          </a:r>
        </a:p>
      </dgm:t>
    </dgm:pt>
    <dgm:pt modelId="{FA6B3CC9-A83D-4483-BC54-75C630E2F16C}" type="parTrans" cxnId="{DE6CFCC8-628E-41BA-88FE-BF38DF69189C}">
      <dgm:prSet/>
      <dgm:spPr/>
      <dgm:t>
        <a:bodyPr/>
        <a:lstStyle/>
        <a:p>
          <a:endParaRPr lang="ru-RU"/>
        </a:p>
      </dgm:t>
    </dgm:pt>
    <dgm:pt modelId="{489419CB-D7BD-4A0B-A06F-FD3AF96006DC}" type="sibTrans" cxnId="{DE6CFCC8-628E-41BA-88FE-BF38DF69189C}">
      <dgm:prSet/>
      <dgm:spPr/>
      <dgm:t>
        <a:bodyPr/>
        <a:lstStyle/>
        <a:p>
          <a:endParaRPr lang="ru-RU"/>
        </a:p>
      </dgm:t>
    </dgm:pt>
    <dgm:pt modelId="{5C06A967-85D0-4B74-873C-45F174B94C1F}">
      <dgm:prSet phldrT="[Текст]" phldr="0" custT="1"/>
      <dgm:spPr/>
      <dgm:t>
        <a:bodyPr vert="horz" wrap="square"/>
        <a:lstStyle/>
        <a:p>
          <a:pPr>
            <a:lnSpc>
              <a:spcPct val="100000"/>
            </a:lnSpc>
            <a:spcBef>
              <a:spcPct val="0"/>
            </a:spcBef>
            <a:spcAft>
              <a:spcPct val="35000"/>
            </a:spcAft>
          </a:pPr>
          <a:r>
            <a:rPr lang="ru-RU" sz="2200" dirty="0" smtClean="0">
              <a:latin typeface="Arial" panose="020B0604020202020204" pitchFamily="34" charset="0"/>
              <a:cs typeface="Arial" panose="020B0604020202020204" pitchFamily="34" charset="0"/>
            </a:rPr>
            <a:t>ma'muriy hisobotlarni tayyorlash</a:t>
          </a:r>
        </a:p>
      </dgm:t>
    </dgm:pt>
    <dgm:pt modelId="{6A345F00-E91C-46E9-8693-363247F4384E}" type="parTrans" cxnId="{337BE008-BDA7-44BD-BD13-7331F3311381}">
      <dgm:prSet/>
      <dgm:spPr/>
      <dgm:t>
        <a:bodyPr/>
        <a:lstStyle/>
        <a:p>
          <a:endParaRPr lang="ru-RU"/>
        </a:p>
      </dgm:t>
    </dgm:pt>
    <dgm:pt modelId="{40EC5680-FAEA-4311-9461-1614D1916B67}" type="sibTrans" cxnId="{337BE008-BDA7-44BD-BD13-7331F3311381}">
      <dgm:prSet/>
      <dgm:spPr/>
      <dgm:t>
        <a:bodyPr/>
        <a:lstStyle/>
        <a:p>
          <a:endParaRPr lang="ru-RU"/>
        </a:p>
      </dgm:t>
    </dgm:pt>
    <dgm:pt modelId="{24844599-C6D6-4595-87DC-F054096C6E62}" type="pres">
      <dgm:prSet presAssocID="{AE8E81EA-8FFD-4E0E-83AA-1720310465CA}" presName="Name0" presStyleCnt="0">
        <dgm:presLayoutVars>
          <dgm:dir/>
          <dgm:resizeHandles val="exact"/>
        </dgm:presLayoutVars>
      </dgm:prSet>
      <dgm:spPr/>
      <dgm:t>
        <a:bodyPr/>
        <a:lstStyle/>
        <a:p>
          <a:endParaRPr lang="ru-RU"/>
        </a:p>
      </dgm:t>
    </dgm:pt>
    <dgm:pt modelId="{AEA31F43-1AA8-40CB-99D1-8E140B1C7D5A}" type="pres">
      <dgm:prSet presAssocID="{AE8E81EA-8FFD-4E0E-83AA-1720310465CA}" presName="arrow" presStyleLbl="bgShp" presStyleIdx="0" presStyleCnt="1"/>
      <dgm:spPr/>
    </dgm:pt>
    <dgm:pt modelId="{C06A92D5-03C6-4BE7-A42A-77E385E73343}" type="pres">
      <dgm:prSet presAssocID="{AE8E81EA-8FFD-4E0E-83AA-1720310465CA}" presName="points" presStyleCnt="0"/>
      <dgm:spPr/>
    </dgm:pt>
    <dgm:pt modelId="{875B53B2-1306-4F65-98BB-C163AC4C3987}" type="pres">
      <dgm:prSet presAssocID="{7E0E24A8-D919-4AD1-82C8-836E790AF08B}" presName="compositeA" presStyleCnt="0"/>
      <dgm:spPr/>
    </dgm:pt>
    <dgm:pt modelId="{72803177-38E6-4390-A7D2-783873D3A7F5}" type="pres">
      <dgm:prSet presAssocID="{7E0E24A8-D919-4AD1-82C8-836E790AF08B}" presName="textA" presStyleLbl="revTx" presStyleIdx="0" presStyleCnt="3">
        <dgm:presLayoutVars>
          <dgm:bulletEnabled val="1"/>
        </dgm:presLayoutVars>
      </dgm:prSet>
      <dgm:spPr/>
      <dgm:t>
        <a:bodyPr/>
        <a:lstStyle/>
        <a:p>
          <a:endParaRPr lang="ru-RU"/>
        </a:p>
      </dgm:t>
    </dgm:pt>
    <dgm:pt modelId="{165882AB-E9D5-43B2-88B5-7AE02FFAB226}" type="pres">
      <dgm:prSet presAssocID="{7E0E24A8-D919-4AD1-82C8-836E790AF08B}" presName="circleA" presStyleLbl="node1" presStyleIdx="0" presStyleCnt="3"/>
      <dgm:spPr/>
    </dgm:pt>
    <dgm:pt modelId="{1B71C68A-7A89-4FC5-94E7-A724990CE638}" type="pres">
      <dgm:prSet presAssocID="{7E0E24A8-D919-4AD1-82C8-836E790AF08B}" presName="spaceA" presStyleCnt="0"/>
      <dgm:spPr/>
    </dgm:pt>
    <dgm:pt modelId="{ACA502CB-AEF7-420E-874B-E91CD41938CA}" type="pres">
      <dgm:prSet presAssocID="{684B2C93-687E-41E7-973B-D94307756390}" presName="space" presStyleCnt="0"/>
      <dgm:spPr/>
    </dgm:pt>
    <dgm:pt modelId="{B7DED334-E3D8-4A03-97B8-A0F39D40FC49}" type="pres">
      <dgm:prSet presAssocID="{7EB0F24E-4B8D-4C68-8444-D91891BE6598}" presName="compositeB" presStyleCnt="0"/>
      <dgm:spPr/>
    </dgm:pt>
    <dgm:pt modelId="{042F108E-5EF2-4CC2-8030-0A97243A9D37}" type="pres">
      <dgm:prSet presAssocID="{7EB0F24E-4B8D-4C68-8444-D91891BE6598}" presName="textB" presStyleLbl="revTx" presStyleIdx="1" presStyleCnt="3">
        <dgm:presLayoutVars>
          <dgm:bulletEnabled val="1"/>
        </dgm:presLayoutVars>
      </dgm:prSet>
      <dgm:spPr/>
      <dgm:t>
        <a:bodyPr/>
        <a:lstStyle/>
        <a:p>
          <a:endParaRPr lang="ru-RU"/>
        </a:p>
      </dgm:t>
    </dgm:pt>
    <dgm:pt modelId="{3108C828-A6B3-40DB-AA3F-68015AAAA695}" type="pres">
      <dgm:prSet presAssocID="{7EB0F24E-4B8D-4C68-8444-D91891BE6598}" presName="circleB" presStyleLbl="node1" presStyleIdx="1" presStyleCnt="3"/>
      <dgm:spPr/>
    </dgm:pt>
    <dgm:pt modelId="{72D3E694-1D5E-4506-A2D6-DE7755FE1988}" type="pres">
      <dgm:prSet presAssocID="{7EB0F24E-4B8D-4C68-8444-D91891BE6598}" presName="spaceB" presStyleCnt="0"/>
      <dgm:spPr/>
    </dgm:pt>
    <dgm:pt modelId="{E9E00400-F95C-4B84-8E6F-62DAF6347311}" type="pres">
      <dgm:prSet presAssocID="{489419CB-D7BD-4A0B-A06F-FD3AF96006DC}" presName="space" presStyleCnt="0"/>
      <dgm:spPr/>
    </dgm:pt>
    <dgm:pt modelId="{068F2F52-0741-4E24-B2CF-9370C8D00E1D}" type="pres">
      <dgm:prSet presAssocID="{5C06A967-85D0-4B74-873C-45F174B94C1F}" presName="compositeA" presStyleCnt="0"/>
      <dgm:spPr/>
    </dgm:pt>
    <dgm:pt modelId="{BF2DDED5-3604-4021-9F7D-81B614205AD2}" type="pres">
      <dgm:prSet presAssocID="{5C06A967-85D0-4B74-873C-45F174B94C1F}" presName="textA" presStyleLbl="revTx" presStyleIdx="2" presStyleCnt="3">
        <dgm:presLayoutVars>
          <dgm:bulletEnabled val="1"/>
        </dgm:presLayoutVars>
      </dgm:prSet>
      <dgm:spPr/>
      <dgm:t>
        <a:bodyPr/>
        <a:lstStyle/>
        <a:p>
          <a:endParaRPr lang="ru-RU"/>
        </a:p>
      </dgm:t>
    </dgm:pt>
    <dgm:pt modelId="{CF47D547-8256-40C0-BED5-A8EBC98677F6}" type="pres">
      <dgm:prSet presAssocID="{5C06A967-85D0-4B74-873C-45F174B94C1F}" presName="circleA" presStyleLbl="node1" presStyleIdx="2" presStyleCnt="3"/>
      <dgm:spPr/>
    </dgm:pt>
    <dgm:pt modelId="{20E50319-B78B-4C3D-9573-2EBFBBCB550E}" type="pres">
      <dgm:prSet presAssocID="{5C06A967-85D0-4B74-873C-45F174B94C1F}" presName="spaceA" presStyleCnt="0"/>
      <dgm:spPr/>
    </dgm:pt>
  </dgm:ptLst>
  <dgm:cxnLst>
    <dgm:cxn modelId="{BE5E0C9F-70AE-4FB1-9EB9-0DEECB73A87A}" type="presOf" srcId="{AE8E81EA-8FFD-4E0E-83AA-1720310465CA}" destId="{24844599-C6D6-4595-87DC-F054096C6E62}" srcOrd="0" destOrd="0" presId="urn:microsoft.com/office/officeart/2005/8/layout/hProcess11#1"/>
    <dgm:cxn modelId="{E614C9D5-AFBF-42A1-BA3A-ABFB50020B52}" type="presOf" srcId="{5C06A967-85D0-4B74-873C-45F174B94C1F}" destId="{BF2DDED5-3604-4021-9F7D-81B614205AD2}" srcOrd="0" destOrd="0" presId="urn:microsoft.com/office/officeart/2005/8/layout/hProcess11#1"/>
    <dgm:cxn modelId="{445565C7-7147-4C7B-A7C4-CBB001131DED}" type="presOf" srcId="{7E0E24A8-D919-4AD1-82C8-836E790AF08B}" destId="{72803177-38E6-4390-A7D2-783873D3A7F5}" srcOrd="0" destOrd="0" presId="urn:microsoft.com/office/officeart/2005/8/layout/hProcess11#1"/>
    <dgm:cxn modelId="{DE6CFCC8-628E-41BA-88FE-BF38DF69189C}" srcId="{AE8E81EA-8FFD-4E0E-83AA-1720310465CA}" destId="{7EB0F24E-4B8D-4C68-8444-D91891BE6598}" srcOrd="1" destOrd="0" parTransId="{FA6B3CC9-A83D-4483-BC54-75C630E2F16C}" sibTransId="{489419CB-D7BD-4A0B-A06F-FD3AF96006DC}"/>
    <dgm:cxn modelId="{0A823B57-01F3-49DC-9237-4A4EBCD17195}" srcId="{AE8E81EA-8FFD-4E0E-83AA-1720310465CA}" destId="{7E0E24A8-D919-4AD1-82C8-836E790AF08B}" srcOrd="0" destOrd="0" parTransId="{AF8AFB56-0D65-40AE-9D61-2C136A02A7EC}" sibTransId="{684B2C93-687E-41E7-973B-D94307756390}"/>
    <dgm:cxn modelId="{337BE008-BDA7-44BD-BD13-7331F3311381}" srcId="{AE8E81EA-8FFD-4E0E-83AA-1720310465CA}" destId="{5C06A967-85D0-4B74-873C-45F174B94C1F}" srcOrd="2" destOrd="0" parTransId="{6A345F00-E91C-46E9-8693-363247F4384E}" sibTransId="{40EC5680-FAEA-4311-9461-1614D1916B67}"/>
    <dgm:cxn modelId="{2D4F497F-AA4A-4291-8D7E-D6137C47E9F1}" type="presOf" srcId="{7EB0F24E-4B8D-4C68-8444-D91891BE6598}" destId="{042F108E-5EF2-4CC2-8030-0A97243A9D37}" srcOrd="0" destOrd="0" presId="urn:microsoft.com/office/officeart/2005/8/layout/hProcess11#1"/>
    <dgm:cxn modelId="{34165287-10D1-4BC1-937E-5266FFF76809}" type="presParOf" srcId="{24844599-C6D6-4595-87DC-F054096C6E62}" destId="{AEA31F43-1AA8-40CB-99D1-8E140B1C7D5A}" srcOrd="0" destOrd="0" presId="urn:microsoft.com/office/officeart/2005/8/layout/hProcess11#1"/>
    <dgm:cxn modelId="{195D0B67-4270-4A1D-93CC-9583B118F69C}" type="presParOf" srcId="{24844599-C6D6-4595-87DC-F054096C6E62}" destId="{C06A92D5-03C6-4BE7-A42A-77E385E73343}" srcOrd="1" destOrd="0" presId="urn:microsoft.com/office/officeart/2005/8/layout/hProcess11#1"/>
    <dgm:cxn modelId="{5800DE1E-8BA3-4487-9546-C17069AC7284}" type="presParOf" srcId="{C06A92D5-03C6-4BE7-A42A-77E385E73343}" destId="{875B53B2-1306-4F65-98BB-C163AC4C3987}" srcOrd="0" destOrd="0" presId="urn:microsoft.com/office/officeart/2005/8/layout/hProcess11#1"/>
    <dgm:cxn modelId="{682EE4CE-DA2A-4595-B6B5-BA3FD0C869BB}" type="presParOf" srcId="{875B53B2-1306-4F65-98BB-C163AC4C3987}" destId="{72803177-38E6-4390-A7D2-783873D3A7F5}" srcOrd="0" destOrd="0" presId="urn:microsoft.com/office/officeart/2005/8/layout/hProcess11#1"/>
    <dgm:cxn modelId="{AE084317-348D-4986-8634-27694670359B}" type="presParOf" srcId="{875B53B2-1306-4F65-98BB-C163AC4C3987}" destId="{165882AB-E9D5-43B2-88B5-7AE02FFAB226}" srcOrd="1" destOrd="0" presId="urn:microsoft.com/office/officeart/2005/8/layout/hProcess11#1"/>
    <dgm:cxn modelId="{5FF876CF-9AAA-4B4B-BEB6-155CE6B15C03}" type="presParOf" srcId="{875B53B2-1306-4F65-98BB-C163AC4C3987}" destId="{1B71C68A-7A89-4FC5-94E7-A724990CE638}" srcOrd="2" destOrd="0" presId="urn:microsoft.com/office/officeart/2005/8/layout/hProcess11#1"/>
    <dgm:cxn modelId="{0741B0B1-C3D7-4EC7-B99B-457482D4273F}" type="presParOf" srcId="{C06A92D5-03C6-4BE7-A42A-77E385E73343}" destId="{ACA502CB-AEF7-420E-874B-E91CD41938CA}" srcOrd="1" destOrd="0" presId="urn:microsoft.com/office/officeart/2005/8/layout/hProcess11#1"/>
    <dgm:cxn modelId="{EE37B703-AD92-412F-8921-B0587E5E50B4}" type="presParOf" srcId="{C06A92D5-03C6-4BE7-A42A-77E385E73343}" destId="{B7DED334-E3D8-4A03-97B8-A0F39D40FC49}" srcOrd="2" destOrd="0" presId="urn:microsoft.com/office/officeart/2005/8/layout/hProcess11#1"/>
    <dgm:cxn modelId="{6F9BEEB5-9F14-4F1C-9289-46D30CDFF3C8}" type="presParOf" srcId="{B7DED334-E3D8-4A03-97B8-A0F39D40FC49}" destId="{042F108E-5EF2-4CC2-8030-0A97243A9D37}" srcOrd="0" destOrd="0" presId="urn:microsoft.com/office/officeart/2005/8/layout/hProcess11#1"/>
    <dgm:cxn modelId="{357DF56F-C2F4-41AE-99BD-A5502616D242}" type="presParOf" srcId="{B7DED334-E3D8-4A03-97B8-A0F39D40FC49}" destId="{3108C828-A6B3-40DB-AA3F-68015AAAA695}" srcOrd="1" destOrd="0" presId="urn:microsoft.com/office/officeart/2005/8/layout/hProcess11#1"/>
    <dgm:cxn modelId="{9E3F0B44-D58C-49E7-AA5E-1302C5011AD4}" type="presParOf" srcId="{B7DED334-E3D8-4A03-97B8-A0F39D40FC49}" destId="{72D3E694-1D5E-4506-A2D6-DE7755FE1988}" srcOrd="2" destOrd="0" presId="urn:microsoft.com/office/officeart/2005/8/layout/hProcess11#1"/>
    <dgm:cxn modelId="{B712DB64-F20B-4F01-9388-BE4028BCA4B2}" type="presParOf" srcId="{C06A92D5-03C6-4BE7-A42A-77E385E73343}" destId="{E9E00400-F95C-4B84-8E6F-62DAF6347311}" srcOrd="3" destOrd="0" presId="urn:microsoft.com/office/officeart/2005/8/layout/hProcess11#1"/>
    <dgm:cxn modelId="{7E545479-9781-4893-A360-AC8B3E6FBB24}" type="presParOf" srcId="{C06A92D5-03C6-4BE7-A42A-77E385E73343}" destId="{068F2F52-0741-4E24-B2CF-9370C8D00E1D}" srcOrd="4" destOrd="0" presId="urn:microsoft.com/office/officeart/2005/8/layout/hProcess11#1"/>
    <dgm:cxn modelId="{52EB4A60-14A0-427A-9DC3-6C1108C376EC}" type="presParOf" srcId="{068F2F52-0741-4E24-B2CF-9370C8D00E1D}" destId="{BF2DDED5-3604-4021-9F7D-81B614205AD2}" srcOrd="0" destOrd="0" presId="urn:microsoft.com/office/officeart/2005/8/layout/hProcess11#1"/>
    <dgm:cxn modelId="{C8111291-35F9-44C1-A0E4-6C221633D46C}" type="presParOf" srcId="{068F2F52-0741-4E24-B2CF-9370C8D00E1D}" destId="{CF47D547-8256-40C0-BED5-A8EBC98677F6}" srcOrd="1" destOrd="0" presId="urn:microsoft.com/office/officeart/2005/8/layout/hProcess11#1"/>
    <dgm:cxn modelId="{CEA3C8C1-499C-40D0-AD1C-D16BAC3A5BBF}" type="presParOf" srcId="{068F2F52-0741-4E24-B2CF-9370C8D00E1D}" destId="{20E50319-B78B-4C3D-9573-2EBFBBCB550E}" srcOrd="2" destOrd="0" presId="urn:microsoft.com/office/officeart/2005/8/layout/hProcess1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4DEA0D-ADA4-4FD5-B619-116B49DCE539}">
      <dsp:nvSpPr>
        <dsp:cNvPr id="0" name=""/>
        <dsp:cNvSpPr/>
      </dsp:nvSpPr>
      <dsp:spPr bwMode="white">
        <a:xfrm>
          <a:off x="3254779" y="2096996"/>
          <a:ext cx="1625600" cy="1625600"/>
        </a:xfrm>
        <a:prstGeom prst="roundRect">
          <a:avLst/>
        </a:prstGeom>
        <a:solidFill>
          <a:schemeClr val="accent5">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100000"/>
            </a:lnSpc>
            <a:spcBef>
              <a:spcPct val="0"/>
            </a:spcBef>
            <a:spcAft>
              <a:spcPct val="35000"/>
            </a:spcAft>
          </a:pPr>
          <a:r>
            <a:rPr lang="ru-RU" sz="3600" kern="1200" dirty="0" smtClean="0"/>
            <a:t>Turlari</a:t>
          </a:r>
        </a:p>
      </dsp:txBody>
      <dsp:txXfrm>
        <a:off x="3334134" y="2176351"/>
        <a:ext cx="1466890" cy="1466890"/>
      </dsp:txXfrm>
    </dsp:sp>
    <dsp:sp modelId="{4BBCF692-CB6F-4B6C-8CA9-E02F71A50C04}">
      <dsp:nvSpPr>
        <dsp:cNvPr id="0" name=""/>
        <dsp:cNvSpPr/>
      </dsp:nvSpPr>
      <dsp:spPr>
        <a:xfrm rot="16268807">
          <a:off x="3732779" y="1738827"/>
          <a:ext cx="716480" cy="0"/>
        </a:xfrm>
        <a:custGeom>
          <a:avLst/>
          <a:gdLst/>
          <a:ahLst/>
          <a:cxnLst/>
          <a:rect l="0" t="0" r="0" b="0"/>
          <a:pathLst>
            <a:path>
              <a:moveTo>
                <a:pt x="0" y="0"/>
              </a:moveTo>
              <a:lnTo>
                <a:pt x="716480" y="0"/>
              </a:lnTo>
            </a:path>
          </a:pathLst>
        </a:custGeom>
        <a:noFill/>
        <a:ln w="15875" cap="flat"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AB424C0-782D-41FA-8040-2C381716F3A6}">
      <dsp:nvSpPr>
        <dsp:cNvPr id="0" name=""/>
        <dsp:cNvSpPr/>
      </dsp:nvSpPr>
      <dsp:spPr bwMode="white">
        <a:xfrm>
          <a:off x="2341625" y="291507"/>
          <a:ext cx="3534930" cy="1089152"/>
        </a:xfrm>
        <a:prstGeom prst="roundRect">
          <a:avLst/>
        </a:prstGeom>
        <a:solidFill>
          <a:schemeClr val="accent5">
            <a:hueOff val="709040"/>
            <a:satOff val="-7964"/>
            <a:lumOff val="-1699"/>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100000"/>
            </a:lnSpc>
            <a:spcBef>
              <a:spcPct val="0"/>
            </a:spcBef>
            <a:spcAft>
              <a:spcPct val="35000"/>
            </a:spcAft>
          </a:pPr>
          <a:r>
            <a:rPr lang="ru-RU" sz="2200" kern="1200" dirty="0" smtClean="0">
              <a:latin typeface="Arial" panose="020B0604020202020204" pitchFamily="34" charset="0"/>
              <a:cs typeface="Arial" panose="020B0604020202020204" pitchFamily="34" charset="0"/>
            </a:rPr>
            <a:t>kafolatlangan</a:t>
          </a:r>
        </a:p>
      </dsp:txBody>
      <dsp:txXfrm>
        <a:off x="2394793" y="344675"/>
        <a:ext cx="3428594" cy="982816"/>
      </dsp:txXfrm>
    </dsp:sp>
    <dsp:sp modelId="{7BC88699-B172-4409-9048-E98819904E38}">
      <dsp:nvSpPr>
        <dsp:cNvPr id="0" name=""/>
        <dsp:cNvSpPr/>
      </dsp:nvSpPr>
      <dsp:spPr>
        <a:xfrm rot="1930210">
          <a:off x="4801016" y="3696281"/>
          <a:ext cx="1033849" cy="0"/>
        </a:xfrm>
        <a:custGeom>
          <a:avLst/>
          <a:gdLst/>
          <a:ahLst/>
          <a:cxnLst/>
          <a:rect l="0" t="0" r="0" b="0"/>
          <a:pathLst>
            <a:path>
              <a:moveTo>
                <a:pt x="0" y="0"/>
              </a:moveTo>
              <a:lnTo>
                <a:pt x="1033849" y="0"/>
              </a:lnTo>
            </a:path>
          </a:pathLst>
        </a:custGeom>
        <a:noFill/>
        <a:ln w="15875" cap="flat"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932D52A-F82D-4F50-A623-493FFEB782CC}">
      <dsp:nvSpPr>
        <dsp:cNvPr id="0" name=""/>
        <dsp:cNvSpPr/>
      </dsp:nvSpPr>
      <dsp:spPr bwMode="white">
        <a:xfrm>
          <a:off x="5174739" y="3971510"/>
          <a:ext cx="2893071" cy="1089152"/>
        </a:xfrm>
        <a:prstGeom prst="roundRect">
          <a:avLst/>
        </a:prstGeom>
        <a:solidFill>
          <a:schemeClr val="accent5">
            <a:hueOff val="1418080"/>
            <a:satOff val="-15927"/>
            <a:lumOff val="-3399"/>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100000"/>
            </a:lnSpc>
            <a:spcBef>
              <a:spcPct val="0"/>
            </a:spcBef>
            <a:spcAft>
              <a:spcPct val="35000"/>
            </a:spcAft>
          </a:pPr>
          <a:r>
            <a:rPr lang="ru-RU" sz="2200" kern="1200" dirty="0" err="1" smtClean="0">
              <a:latin typeface="Arial" panose="020B0604020202020204" pitchFamily="34" charset="0"/>
              <a:cs typeface="Arial" panose="020B0604020202020204" pitchFamily="34" charset="0"/>
            </a:rPr>
            <a:t>ortiqcha bron qilish</a:t>
          </a:r>
        </a:p>
      </dsp:txBody>
      <dsp:txXfrm>
        <a:off x="5227907" y="4024678"/>
        <a:ext cx="2786735" cy="982816"/>
      </dsp:txXfrm>
    </dsp:sp>
    <dsp:sp modelId="{F1998914-044E-4450-8D00-7483027C3765}">
      <dsp:nvSpPr>
        <dsp:cNvPr id="0" name=""/>
        <dsp:cNvSpPr/>
      </dsp:nvSpPr>
      <dsp:spPr>
        <a:xfrm rot="8717614">
          <a:off x="2390212" y="3742904"/>
          <a:ext cx="948989" cy="0"/>
        </a:xfrm>
        <a:custGeom>
          <a:avLst/>
          <a:gdLst/>
          <a:ahLst/>
          <a:cxnLst/>
          <a:rect l="0" t="0" r="0" b="0"/>
          <a:pathLst>
            <a:path>
              <a:moveTo>
                <a:pt x="0" y="0"/>
              </a:moveTo>
              <a:lnTo>
                <a:pt x="948989" y="0"/>
              </a:lnTo>
            </a:path>
          </a:pathLst>
        </a:custGeom>
        <a:noFill/>
        <a:ln w="15875" cap="flat"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883023B-DE89-4E04-92D1-49DF1A6233BA}">
      <dsp:nvSpPr>
        <dsp:cNvPr id="0" name=""/>
        <dsp:cNvSpPr/>
      </dsp:nvSpPr>
      <dsp:spPr bwMode="white">
        <a:xfrm>
          <a:off x="151637" y="4013068"/>
          <a:ext cx="3073434" cy="1089152"/>
        </a:xfrm>
        <a:prstGeom prst="roundRect">
          <a:avLst/>
        </a:prstGeom>
        <a:solidFill>
          <a:schemeClr val="accent5">
            <a:hueOff val="2127120"/>
            <a:satOff val="-23891"/>
            <a:lumOff val="-5098"/>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100000"/>
            </a:lnSpc>
            <a:spcBef>
              <a:spcPct val="0"/>
            </a:spcBef>
            <a:spcAft>
              <a:spcPct val="35000"/>
            </a:spcAft>
          </a:pPr>
          <a:r>
            <a:rPr lang="ru-RU" sz="2200" kern="1200" dirty="0" smtClean="0">
              <a:latin typeface="Arial" panose="020B0604020202020204" pitchFamily="34" charset="0"/>
              <a:cs typeface="Arial" panose="020B0604020202020204" pitchFamily="34" charset="0"/>
            </a:rPr>
            <a:t>kafolatlanmagan</a:t>
          </a:r>
        </a:p>
      </dsp:txBody>
      <dsp:txXfrm>
        <a:off x="204805" y="4066236"/>
        <a:ext cx="2967098" cy="9828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31F43-1AA8-40CB-99D1-8E140B1C7D5A}">
      <dsp:nvSpPr>
        <dsp:cNvPr id="0" name=""/>
        <dsp:cNvSpPr/>
      </dsp:nvSpPr>
      <dsp:spPr bwMode="white">
        <a:xfrm>
          <a:off x="0" y="1625600"/>
          <a:ext cx="9805324" cy="2167467"/>
        </a:xfrm>
        <a:prstGeom prst="notchedRightArrow">
          <a:avLst/>
        </a:prstGeom>
        <a:gradFill rotWithShape="0">
          <a:gsLst>
            <a:gs pos="0">
              <a:schemeClr val="accent5">
                <a:tint val="40000"/>
                <a:hueOff val="0"/>
                <a:satOff val="0"/>
                <a:lumOff val="0"/>
                <a:alphaOff val="0"/>
                <a:shade val="85000"/>
                <a:satMod val="130000"/>
              </a:schemeClr>
            </a:gs>
            <a:gs pos="34000">
              <a:schemeClr val="accent5">
                <a:tint val="40000"/>
                <a:hueOff val="0"/>
                <a:satOff val="0"/>
                <a:lumOff val="0"/>
                <a:alphaOff val="0"/>
                <a:shade val="87000"/>
                <a:satMod val="125000"/>
              </a:schemeClr>
            </a:gs>
            <a:gs pos="70000">
              <a:schemeClr val="accent5">
                <a:tint val="40000"/>
                <a:hueOff val="0"/>
                <a:satOff val="0"/>
                <a:lumOff val="0"/>
                <a:alphaOff val="0"/>
                <a:tint val="100000"/>
                <a:shade val="90000"/>
                <a:satMod val="130000"/>
              </a:schemeClr>
            </a:gs>
            <a:gs pos="100000">
              <a:schemeClr val="accent5">
                <a:tint val="40000"/>
                <a:hueOff val="0"/>
                <a:satOff val="0"/>
                <a:lumOff val="0"/>
                <a:alphaOff val="0"/>
                <a:tint val="100000"/>
                <a:shade val="100000"/>
                <a:satMod val="110000"/>
              </a:schemeClr>
            </a:gs>
          </a:gsLst>
          <a:path path="circle">
            <a:fillToRect l="100000" t="100000" r="100000" b="100000"/>
          </a:path>
        </a:gradFill>
        <a:ln>
          <a:noFill/>
        </a:ln>
        <a:effectLst/>
        <a:sp3d z="-152400" extrusionH="63500" prstMaterial="matte">
          <a:bevelT w="144450" h="6350" prst="relaxedInset"/>
          <a:contourClr>
            <a:schemeClr val="bg1"/>
          </a:contourClr>
        </a:sp3d>
      </dsp:spPr>
      <dsp:style>
        <a:lnRef idx="0">
          <a:schemeClr val="dk1"/>
        </a:lnRef>
        <a:fillRef idx="3">
          <a:schemeClr val="accent5">
            <a:tint val="40000"/>
          </a:schemeClr>
        </a:fillRef>
        <a:effectRef idx="0">
          <a:scrgbClr r="0" g="0" b="0"/>
        </a:effectRef>
        <a:fontRef idx="minor"/>
      </dsp:style>
    </dsp:sp>
    <dsp:sp modelId="{72803177-38E6-4390-A7D2-783873D3A7F5}">
      <dsp:nvSpPr>
        <dsp:cNvPr id="0" name=""/>
        <dsp:cNvSpPr/>
      </dsp:nvSpPr>
      <dsp:spPr bwMode="white">
        <a:xfrm>
          <a:off x="0" y="0"/>
          <a:ext cx="2846707" cy="2167467"/>
        </a:xfrm>
        <a:prstGeom prst="rect">
          <a:avLst/>
        </a:prstGeom>
        <a:noFill/>
        <a:ln>
          <a:noFill/>
        </a:ln>
        <a:effectLst/>
      </dsp:spPr>
      <dsp:style>
        <a:lnRef idx="0">
          <a:schemeClr val="dk1">
            <a:alpha val="0"/>
          </a:schemeClr>
        </a:lnRef>
        <a:fillRef idx="0">
          <a:schemeClr val="lt1">
            <a:alpha val="0"/>
          </a:schemeClr>
        </a:fillRef>
        <a:effectRef idx="0">
          <a:scrgbClr r="0" g="0" b="0"/>
        </a:effectRef>
        <a:fontRef idx="minor"/>
      </dsp:style>
      <dsp:txBody>
        <a:bodyPr spcFirstLastPara="0" vert="horz" wrap="square" lIns="156464" tIns="156464" rIns="156464" bIns="156464" numCol="1" spcCol="1270" anchor="b" anchorCtr="0">
          <a:noAutofit/>
        </a:bodyPr>
        <a:lstStyle/>
        <a:p>
          <a:pPr lvl="0" algn="ctr" defTabSz="977900">
            <a:lnSpc>
              <a:spcPct val="100000"/>
            </a:lnSpc>
            <a:spcBef>
              <a:spcPct val="0"/>
            </a:spcBef>
            <a:spcAft>
              <a:spcPct val="35000"/>
            </a:spcAft>
          </a:pPr>
          <a:r>
            <a:rPr lang="ru-RU" sz="2200" kern="1200" dirty="0" smtClean="0">
              <a:solidFill>
                <a:schemeClr val="tx1"/>
              </a:solidFill>
              <a:latin typeface="Arial" panose="020B0604020202020204" pitchFamily="34" charset="0"/>
              <a:cs typeface="Arial" panose="020B0604020202020204" pitchFamily="34" charset="0"/>
            </a:rPr>
            <a:t>mavjud bo'lganlardan buyurtmalarga mos keladigan raqamlarni tanlash</a:t>
          </a:r>
        </a:p>
      </dsp:txBody>
      <dsp:txXfrm>
        <a:off x="0" y="0"/>
        <a:ext cx="2846707" cy="2167467"/>
      </dsp:txXfrm>
    </dsp:sp>
    <dsp:sp modelId="{165882AB-E9D5-43B2-88B5-7AE02FFAB226}">
      <dsp:nvSpPr>
        <dsp:cNvPr id="0" name=""/>
        <dsp:cNvSpPr/>
      </dsp:nvSpPr>
      <dsp:spPr bwMode="white">
        <a:xfrm>
          <a:off x="1152420" y="2438400"/>
          <a:ext cx="541867" cy="541867"/>
        </a:xfrm>
        <a:prstGeom prst="ellipse">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p3d prstMaterial="plastic">
          <a:bevelT w="127000" h="25400" prst="relaxedInset"/>
        </a:sp3d>
      </dsp:spPr>
      <dsp:style>
        <a:lnRef idx="0">
          <a:schemeClr val="lt1"/>
        </a:lnRef>
        <a:fillRef idx="3">
          <a:schemeClr val="accent5">
            <a:hueOff val="0"/>
            <a:satOff val="0"/>
            <a:lumOff val="0"/>
            <a:alpha val="100000"/>
          </a:schemeClr>
        </a:fillRef>
        <a:effectRef idx="2">
          <a:scrgbClr r="0" g="0" b="0"/>
        </a:effectRef>
        <a:fontRef idx="minor">
          <a:schemeClr val="lt1"/>
        </a:fontRef>
      </dsp:style>
    </dsp:sp>
    <dsp:sp modelId="{042F108E-5EF2-4CC2-8030-0A97243A9D37}">
      <dsp:nvSpPr>
        <dsp:cNvPr id="0" name=""/>
        <dsp:cNvSpPr/>
      </dsp:nvSpPr>
      <dsp:spPr bwMode="white">
        <a:xfrm>
          <a:off x="2989042" y="3251200"/>
          <a:ext cx="2846707" cy="2167467"/>
        </a:xfrm>
        <a:prstGeom prst="rect">
          <a:avLst/>
        </a:prstGeom>
        <a:noFill/>
        <a:ln>
          <a:noFill/>
        </a:ln>
        <a:effectLst/>
      </dsp:spPr>
      <dsp:style>
        <a:lnRef idx="0">
          <a:schemeClr val="dk1">
            <a:alpha val="0"/>
          </a:schemeClr>
        </a:lnRef>
        <a:fillRef idx="0">
          <a:schemeClr val="lt1">
            <a:alpha val="0"/>
          </a:schemeClr>
        </a:fillRef>
        <a:effectRef idx="0">
          <a:scrgbClr r="0" g="0" b="0"/>
        </a:effectRef>
        <a:fontRef idx="minor"/>
      </dsp:style>
      <dsp:txBody>
        <a:bodyPr spcFirstLastPara="0" vert="horz" wrap="square" lIns="156464" tIns="156464" rIns="156464" bIns="156464" numCol="1" spcCol="1270" anchor="t" anchorCtr="0">
          <a:noAutofit/>
        </a:bodyPr>
        <a:lstStyle/>
        <a:p>
          <a:pPr lvl="0" algn="ctr" defTabSz="977900">
            <a:lnSpc>
              <a:spcPct val="100000"/>
            </a:lnSpc>
            <a:spcBef>
              <a:spcPct val="0"/>
            </a:spcBef>
            <a:spcAft>
              <a:spcPct val="35000"/>
            </a:spcAft>
          </a:pPr>
          <a:r>
            <a:rPr lang="ru-RU" sz="2200" kern="1200" dirty="0" smtClean="0">
              <a:solidFill>
                <a:schemeClr val="tx1"/>
              </a:solidFill>
              <a:latin typeface="Arial" panose="020B0604020202020204" pitchFamily="34" charset="0"/>
              <a:cs typeface="Arial" panose="020B0604020202020204" pitchFamily="34" charset="0"/>
            </a:rPr>
            <a:t>ro'yxatga olish, tasdiqlash va oldindan buyurtmalarni bajarish</a:t>
          </a:r>
        </a:p>
      </dsp:txBody>
      <dsp:txXfrm>
        <a:off x="2989042" y="3251200"/>
        <a:ext cx="2846707" cy="2167467"/>
      </dsp:txXfrm>
    </dsp:sp>
    <dsp:sp modelId="{3108C828-A6B3-40DB-AA3F-68015AAAA695}">
      <dsp:nvSpPr>
        <dsp:cNvPr id="0" name=""/>
        <dsp:cNvSpPr/>
      </dsp:nvSpPr>
      <dsp:spPr bwMode="white">
        <a:xfrm>
          <a:off x="4141462" y="2438400"/>
          <a:ext cx="541867" cy="541867"/>
        </a:xfrm>
        <a:prstGeom prst="ellipse">
          <a:avLst/>
        </a:prstGeom>
        <a:gradFill rotWithShape="0">
          <a:gsLst>
            <a:gs pos="0">
              <a:schemeClr val="accent5">
                <a:hueOff val="1063560"/>
                <a:satOff val="-11946"/>
                <a:lumOff val="-2549"/>
                <a:alphaOff val="0"/>
                <a:shade val="85000"/>
                <a:satMod val="130000"/>
              </a:schemeClr>
            </a:gs>
            <a:gs pos="34000">
              <a:schemeClr val="accent5">
                <a:hueOff val="1063560"/>
                <a:satOff val="-11946"/>
                <a:lumOff val="-2549"/>
                <a:alphaOff val="0"/>
                <a:shade val="87000"/>
                <a:satMod val="125000"/>
              </a:schemeClr>
            </a:gs>
            <a:gs pos="70000">
              <a:schemeClr val="accent5">
                <a:hueOff val="1063560"/>
                <a:satOff val="-11946"/>
                <a:lumOff val="-2549"/>
                <a:alphaOff val="0"/>
                <a:tint val="100000"/>
                <a:shade val="90000"/>
                <a:satMod val="130000"/>
              </a:schemeClr>
            </a:gs>
            <a:gs pos="100000">
              <a:schemeClr val="accent5">
                <a:hueOff val="1063560"/>
                <a:satOff val="-11946"/>
                <a:lumOff val="-2549"/>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p3d prstMaterial="plastic">
          <a:bevelT w="127000" h="25400" prst="relaxedInset"/>
        </a:sp3d>
      </dsp:spPr>
      <dsp:style>
        <a:lnRef idx="0">
          <a:schemeClr val="lt1"/>
        </a:lnRef>
        <a:fillRef idx="3">
          <a:schemeClr val="accent5">
            <a:hueOff val="-3690000"/>
            <a:satOff val="-5097"/>
            <a:lumOff val="-1960"/>
            <a:alpha val="100000"/>
          </a:schemeClr>
        </a:fillRef>
        <a:effectRef idx="2">
          <a:scrgbClr r="0" g="0" b="0"/>
        </a:effectRef>
        <a:fontRef idx="minor">
          <a:schemeClr val="lt1"/>
        </a:fontRef>
      </dsp:style>
    </dsp:sp>
    <dsp:sp modelId="{BF2DDED5-3604-4021-9F7D-81B614205AD2}">
      <dsp:nvSpPr>
        <dsp:cNvPr id="0" name=""/>
        <dsp:cNvSpPr/>
      </dsp:nvSpPr>
      <dsp:spPr bwMode="white">
        <a:xfrm>
          <a:off x="5978085" y="0"/>
          <a:ext cx="2846707" cy="2167467"/>
        </a:xfrm>
        <a:prstGeom prst="rect">
          <a:avLst/>
        </a:prstGeom>
        <a:noFill/>
        <a:ln>
          <a:noFill/>
        </a:ln>
        <a:effectLst/>
      </dsp:spPr>
      <dsp:style>
        <a:lnRef idx="0">
          <a:schemeClr val="dk1">
            <a:alpha val="0"/>
          </a:schemeClr>
        </a:lnRef>
        <a:fillRef idx="0">
          <a:schemeClr val="lt1">
            <a:alpha val="0"/>
          </a:schemeClr>
        </a:fillRef>
        <a:effectRef idx="0">
          <a:scrgbClr r="0" g="0" b="0"/>
        </a:effectRef>
        <a:fontRef idx="minor"/>
      </dsp:style>
      <dsp:txBody>
        <a:bodyPr spcFirstLastPara="0" vert="horz" wrap="square" lIns="156464" tIns="156464" rIns="156464" bIns="156464" numCol="1" spcCol="1270" anchor="b" anchorCtr="0">
          <a:noAutofit/>
        </a:bodyPr>
        <a:lstStyle/>
        <a:p>
          <a:pPr lvl="0" algn="ctr" defTabSz="977900">
            <a:lnSpc>
              <a:spcPct val="100000"/>
            </a:lnSpc>
            <a:spcBef>
              <a:spcPct val="0"/>
            </a:spcBef>
            <a:spcAft>
              <a:spcPct val="35000"/>
            </a:spcAft>
          </a:pPr>
          <a:r>
            <a:rPr lang="ru-RU" sz="2200" kern="1200" dirty="0" smtClean="0">
              <a:solidFill>
                <a:schemeClr val="tx1"/>
              </a:solidFill>
              <a:latin typeface="Arial" panose="020B0604020202020204" pitchFamily="34" charset="0"/>
              <a:cs typeface="Arial" panose="020B0604020202020204" pitchFamily="34" charset="0"/>
            </a:rPr>
            <a:t>ma'muriy hisobotlarni tayyorlash</a:t>
          </a:r>
        </a:p>
      </dsp:txBody>
      <dsp:txXfrm>
        <a:off x="5978085" y="0"/>
        <a:ext cx="2846707" cy="2167467"/>
      </dsp:txXfrm>
    </dsp:sp>
    <dsp:sp modelId="{CF47D547-8256-40C0-BED5-A8EBC98677F6}">
      <dsp:nvSpPr>
        <dsp:cNvPr id="0" name=""/>
        <dsp:cNvSpPr/>
      </dsp:nvSpPr>
      <dsp:spPr bwMode="white">
        <a:xfrm>
          <a:off x="7130505" y="2438400"/>
          <a:ext cx="541867" cy="541867"/>
        </a:xfrm>
        <a:prstGeom prst="ellipse">
          <a:avLst/>
        </a:prstGeom>
        <a:gradFill rotWithShape="0">
          <a:gsLst>
            <a:gs pos="0">
              <a:schemeClr val="accent5">
                <a:hueOff val="2127120"/>
                <a:satOff val="-23891"/>
                <a:lumOff val="-5098"/>
                <a:alphaOff val="0"/>
                <a:shade val="85000"/>
                <a:satMod val="130000"/>
              </a:schemeClr>
            </a:gs>
            <a:gs pos="34000">
              <a:schemeClr val="accent5">
                <a:hueOff val="2127120"/>
                <a:satOff val="-23891"/>
                <a:lumOff val="-5098"/>
                <a:alphaOff val="0"/>
                <a:shade val="87000"/>
                <a:satMod val="125000"/>
              </a:schemeClr>
            </a:gs>
            <a:gs pos="70000">
              <a:schemeClr val="accent5">
                <a:hueOff val="2127120"/>
                <a:satOff val="-23891"/>
                <a:lumOff val="-5098"/>
                <a:alphaOff val="0"/>
                <a:tint val="100000"/>
                <a:shade val="90000"/>
                <a:satMod val="130000"/>
              </a:schemeClr>
            </a:gs>
            <a:gs pos="100000">
              <a:schemeClr val="accent5">
                <a:hueOff val="2127120"/>
                <a:satOff val="-23891"/>
                <a:lumOff val="-5098"/>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p3d prstMaterial="plastic">
          <a:bevelT w="127000" h="25400" prst="relaxedInset"/>
        </a:sp3d>
      </dsp:spPr>
      <dsp:style>
        <a:lnRef idx="0">
          <a:schemeClr val="lt1"/>
        </a:lnRef>
        <a:fillRef idx="3">
          <a:schemeClr val="accent5">
            <a:hueOff val="-7380000"/>
            <a:satOff val="-10195"/>
            <a:lumOff val="-3921"/>
            <a:alpha val="100000"/>
          </a:schemeClr>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RadialCluster#1">
  <dgm:title val=""/>
  <dgm:desc val=""/>
  <dgm:catLst>
    <dgm:cat type="relationship" pri="19500"/>
    <dgm:cat type="cycle" pri="15000"/>
  </dgm:catLst>
  <dgm:sampData>
    <dgm:dataModel>
      <dgm:ptLst>
        <dgm:pt modelId="0" type="doc">
          <dgm:prSet qsTypeId="urn:microsoft.com/office/officeart/2005/8/quickstyle/simple5"/>
        </dgm:pt>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Sty" val="noArr"/>
                    <dgm:param type="endSty" val="noArr"/>
                    <dgm:param type="begPts" val="auto"/>
                    <dgm:param type="endPts" val="auto"/>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stAng" val="90"/>
                              <dgm:param type="ctrShpMap" val="fNode"/>
                            </dgm:alg>
                          </dgm:if>
                          <dgm:if name="Name67" axis="ch ch" ptType="node node" st="1 1" cnt="1 0" func="cnt" op="equ" val="2">
                            <dgm:alg type="cycle">
                              <dgm:param type="stAng" val="45"/>
                              <dgm:param type="spanAng" val="90"/>
                              <dgm:param type="ctrShpMap" val="fNode"/>
                            </dgm:alg>
                          </dgm:if>
                          <dgm:else name="Name68">
                            <dgm:alg type="cycle">
                              <dgm:param type="stAng" val="0"/>
                              <dgm:param type="spanAng" val="180"/>
                              <dgm:param type="ctrShpMap" val="fNode"/>
                            </dgm:alg>
                          </dgm:else>
                        </dgm:choose>
                      </dgm:if>
                      <dgm:if name="Name69" axis="ch" ptType="node" func="cnt" op="equ" val="2">
                        <dgm:choose name="Name70">
                          <dgm:if name="Name71" axis="ch ch" ptType="node node" st="1 1" cnt="1 0" func="cnt" op="equ" val="1">
                            <dgm:alg type="cycle">
                              <dgm:param type="stAng" val="0"/>
                              <dgm:param type="ctrShpMap" val="fNode"/>
                            </dgm:alg>
                          </dgm:if>
                          <dgm:if name="Name72" axis="ch ch" ptType="node node" st="1 1" cnt="1 0" func="cnt" op="equ" val="2">
                            <dgm:alg type="cycle">
                              <dgm:param type="stAng" val="315"/>
                              <dgm:param type="spanAng" val="90"/>
                              <dgm:param type="ctrShpMap" val="fNode"/>
                            </dgm:alg>
                          </dgm:if>
                          <dgm:else name="Name73">
                            <dgm:alg type="cycle">
                              <dgm:param type="stAng" val="270"/>
                              <dgm:param type="spanAng" val="180"/>
                              <dgm:param type="ctrShpMap" val="fNode"/>
                            </dgm:alg>
                          </dgm:else>
                        </dgm:choose>
                      </dgm:if>
                      <dgm:if name="Name74" axis="ch" ptType="node" func="cnt" op="equ" val="3">
                        <dgm:choose name="Name75">
                          <dgm:if name="Name76" axis="ch ch" ptType="node node" st="1 1" cnt="1 0" func="cnt" op="equ" val="1">
                            <dgm:alg type="cycle">
                              <dgm:param type="stAng" val="0"/>
                              <dgm:param type="ctrShpMap" val="fNode"/>
                            </dgm:alg>
                          </dgm:if>
                          <dgm:if name="Name77" axis="ch ch" ptType="node node" st="1 1" cnt="1 0" func="cnt" op="equ" val="2">
                            <dgm:alg type="cycle">
                              <dgm:param type="stAng" val="315"/>
                              <dgm:param type="spanAng" val="90"/>
                              <dgm:param type="ctrShpMap" val="fNode"/>
                            </dgm:alg>
                          </dgm:if>
                          <dgm:else name="Name78">
                            <dgm:alg type="cycle">
                              <dgm:param type="stAng" val="270"/>
                              <dgm:param type="spanAng" val="180"/>
                              <dgm:param type="ctrShpMap" val="fNode"/>
                            </dgm:alg>
                          </dgm:else>
                        </dgm:choose>
                      </dgm:if>
                      <dgm:if name="Name79" axis="ch" ptType="node" func="cnt" op="equ" val="4">
                        <dgm:choose name="Name80">
                          <dgm:if name="Name81" axis="ch ch" ptType="node node" st="1 1" cnt="1 0" func="cnt" op="equ" val="1">
                            <dgm:alg type="cycle">
                              <dgm:param type="stAng" val="0"/>
                              <dgm:param type="ctrShpMap" val="fNode"/>
                            </dgm:alg>
                          </dgm:if>
                          <dgm:if name="Name82" axis="ch ch" ptType="node node" st="1 1" cnt="1 0" func="cnt" op="equ" val="2">
                            <dgm:alg type="cycle">
                              <dgm:param type="stAng" val="315"/>
                              <dgm:param type="spanAng" val="90"/>
                              <dgm:param type="ctrShpMap" val="fNode"/>
                            </dgm:alg>
                          </dgm:if>
                          <dgm:else name="Name83">
                            <dgm:alg type="cycle">
                              <dgm:param type="stAng" val="292.5"/>
                              <dgm:param type="spanAng" val="135"/>
                              <dgm:param type="ctrShpMap" val="fNode"/>
                            </dgm:alg>
                          </dgm:else>
                        </dgm:choose>
                      </dgm:if>
                      <dgm:if name="Name84" axis="ch" ptType="node" func="cnt" op="equ" val="5">
                        <dgm:choose name="Name85">
                          <dgm:if name="Name86" axis="ch ch" ptType="node node" st="1 1" cnt="1 0" func="cnt" op="equ" val="1">
                            <dgm:alg type="cycle">
                              <dgm:param type="stAng" val="0"/>
                              <dgm:param type="ctrShpMap" val="fNode"/>
                            </dgm:alg>
                          </dgm:if>
                          <dgm:if name="Name87" axis="ch ch" ptType="node node" st="1 1" cnt="1 0" func="cnt" op="equ" val="2">
                            <dgm:alg type="cycle">
                              <dgm:param type="stAng" val="315"/>
                              <dgm:param type="spanAng" val="90"/>
                              <dgm:param type="ctrShpMap" val="fNode"/>
                            </dgm:alg>
                          </dgm:if>
                          <dgm:else name="Name88">
                            <dgm:alg type="cycle">
                              <dgm:param type="stAng" val="0"/>
                              <dgm:param type="spanAng" val="360"/>
                              <dgm:param type="ctrShpMap" val="fNode"/>
                            </dgm:alg>
                          </dgm:else>
                        </dgm:choose>
                      </dgm:if>
                      <dgm:if name="Name89" axis="ch" ptType="node" func="cnt" op="equ" val="6">
                        <dgm:choose name="Name90">
                          <dgm:if name="Name91" axis="ch ch" ptType="node node" st="1 1" cnt="1 0" func="cnt" op="equ" val="1">
                            <dgm:alg type="cycle">
                              <dgm:param type="stAng" val="0"/>
                              <dgm:param type="ctrShpMap" val="fNode"/>
                            </dgm:alg>
                          </dgm:if>
                          <dgm:if name="Name92" axis="ch ch" ptType="node node" st="1 1" cnt="1 0" func="cnt" op="equ" val="2">
                            <dgm:alg type="cycle">
                              <dgm:param type="stAng" val="315"/>
                              <dgm:param type="spanAng" val="90"/>
                              <dgm:param type="ctrShpMap" val="fNode"/>
                            </dgm:alg>
                          </dgm:if>
                          <dgm:else name="Name93">
                            <dgm:alg type="cycle">
                              <dgm:param type="stAng" val="0"/>
                              <dgm:param type="spanAng" val="360"/>
                              <dgm:param type="ctrShpMap" val="fNode"/>
                            </dgm:alg>
                          </dgm:else>
                        </dgm:choose>
                      </dgm:if>
                      <dgm:if name="Name94" axis="ch" ptType="node" func="cnt" op="gte" val="7">
                        <dgm:choose name="Name95">
                          <dgm:if name="Name96" axis="ch ch" ptType="node node" st="1 1" cnt="1 0" func="cnt" op="equ" val="1">
                            <dgm:alg type="cycle">
                              <dgm:param type="stAng" val="0"/>
                              <dgm:param type="ctrShpMap" val="fNode"/>
                            </dgm:alg>
                          </dgm:if>
                          <dgm:if name="Name97" axis="ch ch" ptType="node node" st="1 1" cnt="1 0" func="cnt" op="equ" val="2">
                            <dgm:alg type="cycle">
                              <dgm:param type="stAng" val="315"/>
                              <dgm:param type="spanAng" val="90"/>
                              <dgm:param type="ctrShpMap" val="fNode"/>
                            </dgm:alg>
                          </dgm:if>
                          <dgm:else name="Name98">
                            <dgm:alg type="cycle">
                              <dgm:param type="stAng" val="0"/>
                              <dgm:param type="spanAng" val="360"/>
                              <dgm:param type="ctrShpMap" val="fNode"/>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stAng" val="270"/>
                              <dgm:param type="ctrShpMap" val="fNode"/>
                            </dgm:alg>
                          </dgm:if>
                          <dgm:if name="Name105" axis="ch ch" ptType="node node" st="1 1" cnt="1 0" func="cnt" op="equ" val="2">
                            <dgm:alg type="cycle">
                              <dgm:param type="stAng" val="315"/>
                              <dgm:param type="spanAng" val="-90"/>
                              <dgm:param type="ctrShpMap" val="fNode"/>
                            </dgm:alg>
                          </dgm:if>
                          <dgm:else name="Name106">
                            <dgm:alg type="cycle">
                              <dgm:param type="stAng" val="0"/>
                              <dgm:param type="spanAng" val="-180"/>
                              <dgm:param type="ctrShpMap" val="fNode"/>
                            </dgm:alg>
                          </dgm:else>
                        </dgm:choose>
                      </dgm:if>
                      <dgm:if name="Name107" axis="ch" ptType="node" func="cnt" op="equ" val="2">
                        <dgm:choose name="Name108">
                          <dgm:if name="Name109" axis="ch ch" ptType="node node" st="1 1" cnt="1 0" func="cnt" op="equ" val="1">
                            <dgm:alg type="cycle">
                              <dgm:param type="stAng" val="0"/>
                              <dgm:param type="ctrShpMap" val="fNode"/>
                            </dgm:alg>
                          </dgm:if>
                          <dgm:if name="Name110" axis="ch ch" ptType="node node" st="1 1" cnt="1 0" func="cnt" op="equ" val="2">
                            <dgm:alg type="cycle">
                              <dgm:param type="stAng" val="45"/>
                              <dgm:param type="spanAng" val="-90"/>
                              <dgm:param type="ctrShpMap" val="fNode"/>
                            </dgm:alg>
                          </dgm:if>
                          <dgm:else name="Name111">
                            <dgm:alg type="cycle">
                              <dgm:param type="stAng" val="90"/>
                              <dgm:param type="spanAng" val="-180"/>
                              <dgm:param type="ctrShpMap" val="fNode"/>
                            </dgm:alg>
                          </dgm:else>
                        </dgm:choose>
                      </dgm:if>
                      <dgm:if name="Name112" axis="ch" ptType="node" func="cnt" op="equ" val="3">
                        <dgm:choose name="Name113">
                          <dgm:if name="Name114" axis="ch ch" ptType="node node" st="1 1" cnt="1 0" func="cnt" op="equ" val="1">
                            <dgm:alg type="cycle">
                              <dgm:param type="stAng" val="0"/>
                              <dgm:param type="ctrShpMap" val="fNode"/>
                            </dgm:alg>
                          </dgm:if>
                          <dgm:if name="Name115" axis="ch ch" ptType="node node" st="1 1" cnt="1 0" func="cnt" op="equ" val="2">
                            <dgm:alg type="cycle">
                              <dgm:param type="stAng" val="45"/>
                              <dgm:param type="spanAng" val="-90"/>
                              <dgm:param type="ctrShpMap" val="fNode"/>
                            </dgm:alg>
                          </dgm:if>
                          <dgm:else name="Name116">
                            <dgm:alg type="cycle">
                              <dgm:param type="stAng" val="90"/>
                              <dgm:param type="spanAng" val="-180"/>
                              <dgm:param type="ctrShpMap" val="fNode"/>
                            </dgm:alg>
                          </dgm:else>
                        </dgm:choose>
                      </dgm:if>
                      <dgm:if name="Name117" axis="ch" ptType="node" func="cnt" op="equ" val="4">
                        <dgm:choose name="Name118">
                          <dgm:if name="Name119" axis="ch ch" ptType="node node" st="1 1" cnt="1 0" func="cnt" op="equ" val="1">
                            <dgm:alg type="cycle">
                              <dgm:param type="stAng" val="0"/>
                              <dgm:param type="ctrShpMap" val="fNode"/>
                            </dgm:alg>
                          </dgm:if>
                          <dgm:if name="Name120" axis="ch ch" ptType="node node" st="1 1" cnt="1 0" func="cnt" op="equ" val="2">
                            <dgm:alg type="cycle">
                              <dgm:param type="stAng" val="45"/>
                              <dgm:param type="spanAng" val="-90"/>
                              <dgm:param type="ctrShpMap" val="fNode"/>
                            </dgm:alg>
                          </dgm:if>
                          <dgm:else name="Name121">
                            <dgm:alg type="cycle">
                              <dgm:param type="stAng" val="67.5"/>
                              <dgm:param type="spanAng" val="-135"/>
                              <dgm:param type="ctrShpMap" val="fNode"/>
                            </dgm:alg>
                          </dgm:else>
                        </dgm:choose>
                      </dgm:if>
                      <dgm:if name="Name122" axis="ch" ptType="node" func="cnt" op="equ" val="5">
                        <dgm:choose name="Name123">
                          <dgm:if name="Name124" axis="ch ch" ptType="node node" st="1 1" cnt="1 0" func="cnt" op="equ" val="1">
                            <dgm:alg type="cycle">
                              <dgm:param type="stAng" val="0"/>
                              <dgm:param type="ctrShpMap" val="fNode"/>
                            </dgm:alg>
                          </dgm:if>
                          <dgm:if name="Name125" axis="ch ch" ptType="node node" st="1 1" cnt="1 0" func="cnt" op="equ" val="2">
                            <dgm:alg type="cycle">
                              <dgm:param type="stAng" val="45"/>
                              <dgm:param type="spanAng" val="-90"/>
                              <dgm:param type="ctrShpMap" val="fNode"/>
                            </dgm:alg>
                          </dgm:if>
                          <dgm:else name="Name126">
                            <dgm:alg type="cycle">
                              <dgm:param type="stAng" val="0"/>
                              <dgm:param type="spanAng" val="-360"/>
                              <dgm:param type="ctrShpMap" val="fNode"/>
                            </dgm:alg>
                          </dgm:else>
                        </dgm:choose>
                      </dgm:if>
                      <dgm:if name="Name127" axis="ch" ptType="node" func="cnt" op="equ" val="6">
                        <dgm:choose name="Name128">
                          <dgm:if name="Name129" axis="ch ch" ptType="node node" st="1 1" cnt="1 0" func="cnt" op="equ" val="1">
                            <dgm:alg type="cycle">
                              <dgm:param type="stAng" val="0"/>
                              <dgm:param type="ctrShpMap" val="fNode"/>
                            </dgm:alg>
                          </dgm:if>
                          <dgm:if name="Name130" axis="ch ch" ptType="node node" st="1 1" cnt="1 0" func="cnt" op="equ" val="2">
                            <dgm:alg type="cycle">
                              <dgm:param type="stAng" val="45"/>
                              <dgm:param type="spanAng" val="-90"/>
                              <dgm:param type="ctrShpMap" val="fNode"/>
                            </dgm:alg>
                          </dgm:if>
                          <dgm:else name="Name131">
                            <dgm:alg type="cycle">
                              <dgm:param type="stAng" val="0"/>
                              <dgm:param type="spanAng" val="-360"/>
                              <dgm:param type="ctrShpMap" val="fNode"/>
                            </dgm:alg>
                          </dgm:else>
                        </dgm:choose>
                      </dgm:if>
                      <dgm:if name="Name132" axis="ch" ptType="node" func="cnt" op="gte" val="7">
                        <dgm:choose name="Name133">
                          <dgm:if name="Name134" axis="ch ch" ptType="node node" st="1 1" cnt="1 0" func="cnt" op="equ" val="1">
                            <dgm:alg type="cycle">
                              <dgm:param type="stAng" val="0"/>
                              <dgm:param type="ctrShpMap" val="fNode"/>
                            </dgm:alg>
                          </dgm:if>
                          <dgm:if name="Name135" axis="ch ch" ptType="node node" st="1 1" cnt="1 0" func="cnt" op="equ" val="2">
                            <dgm:alg type="cycle">
                              <dgm:param type="stAng" val="45"/>
                              <dgm:param type="spanAng" val="-90"/>
                              <dgm:param type="ctrShpMap" val="fNode"/>
                            </dgm:alg>
                          </dgm:if>
                          <dgm:else name="Name136">
                            <dgm:alg type="cycle">
                              <dgm:param type="stAng" val="0"/>
                              <dgm:param type="spanAng" val="-360"/>
                              <dgm:param type="ctrShpMap" val="fNode"/>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Sty" val="noArr"/>
                          <dgm:param type="endSty" val="noArr"/>
                          <dgm:param type="begPts" val="auto"/>
                          <dgm:param type="endPts" val="auto"/>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srcNode" val="textCenter"/>
                    <dgm:param type="dstNode" val="childCenter1"/>
                    <dgm:param type="dim" val="1D"/>
                    <dgm:param type="endSty" val="noArr"/>
                    <dgm:param type="begPts" val="auto"/>
                    <dgm:param type="endPts" val="auto"/>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stAng" val="180"/>
                              <dgm:param type="ctrShpMap" val="fNode"/>
                            </dgm:alg>
                          </dgm:if>
                          <dgm:if name="Name154" axis="ch ch" ptType="node node" st="2 1" cnt="1 0" func="cnt" op="equ" val="2">
                            <dgm:alg type="cycle">
                              <dgm:param type="stAng" val="135"/>
                              <dgm:param type="spanAng" val="90"/>
                              <dgm:param type="ctrShpMap" val="fNode"/>
                            </dgm:alg>
                          </dgm:if>
                          <dgm:else name="Name155">
                            <dgm:alg type="cycle">
                              <dgm:param type="stAng" val="90"/>
                              <dgm:param type="spanAng" val="180"/>
                              <dgm:param type="ctrShpMap" val="fNode"/>
                            </dgm:alg>
                          </dgm:else>
                        </dgm:choose>
                      </dgm:if>
                      <dgm:if name="Name156" axis="ch" ptType="node" func="cnt" op="equ" val="3">
                        <dgm:choose name="Name157">
                          <dgm:if name="Name158" axis="ch ch" ptType="node node" st="2 1" cnt="1 0" func="cnt" op="equ" val="1">
                            <dgm:alg type="cycle">
                              <dgm:param type="stAng" val="120"/>
                              <dgm:param type="ctrShpMap" val="fNode"/>
                              <dgm:param type="horzAlign" val="r"/>
                              <dgm:param type="vertAlign" val="b"/>
                            </dgm:alg>
                          </dgm:if>
                          <dgm:if name="Name159" axis="ch ch" ptType="node node" st="2 1" cnt="1 0" func="cnt" op="equ" val="2">
                            <dgm:alg type="cycle">
                              <dgm:param type="stAng" val="75"/>
                              <dgm:param type="spanAng" val="90"/>
                              <dgm:param type="ctrShpMap" val="fNode"/>
                              <dgm:param type="horzAlign" val="r"/>
                              <dgm:param type="vertAlign" val="b"/>
                            </dgm:alg>
                          </dgm:if>
                          <dgm:else name="Name160">
                            <dgm:alg type="cycle">
                              <dgm:param type="stAng" val="30"/>
                              <dgm:param type="spanAng" val="180"/>
                              <dgm:param type="ctrShpMap" val="fNode"/>
                            </dgm:alg>
                          </dgm:else>
                        </dgm:choose>
                      </dgm:if>
                      <dgm:if name="Name161" axis="ch" ptType="node" func="cnt" op="equ" val="4">
                        <dgm:choose name="Name162">
                          <dgm:if name="Name163" axis="ch ch" ptType="node node" st="2 1" cnt="1 0" func="cnt" op="equ" val="1">
                            <dgm:alg type="cycle">
                              <dgm:param type="stAng" val="90"/>
                              <dgm:param type="ctrShpMap" val="fNode"/>
                            </dgm:alg>
                          </dgm:if>
                          <dgm:if name="Name164" axis="ch ch" ptType="node node" st="2 1" cnt="1 0" func="cnt" op="equ" val="2">
                            <dgm:alg type="cycle">
                              <dgm:param type="stAng" val="45"/>
                              <dgm:param type="spanAng" val="90"/>
                              <dgm:param type="ctrShpMap" val="fNode"/>
                            </dgm:alg>
                          </dgm:if>
                          <dgm:else name="Name165">
                            <dgm:alg type="cycle">
                              <dgm:param type="stAng" val="22.5"/>
                              <dgm:param type="spanAng" val="135"/>
                              <dgm:param type="ctrShpMap" val="fNode"/>
                            </dgm:alg>
                          </dgm:else>
                        </dgm:choose>
                      </dgm:if>
                      <dgm:if name="Name166" axis="ch" ptType="node" func="cnt" op="equ" val="5">
                        <dgm:choose name="Name167">
                          <dgm:if name="Name168" axis="ch ch" ptType="node node" st="2 1" cnt="1 0" func="cnt" op="equ" val="1">
                            <dgm:alg type="cycle">
                              <dgm:param type="stAng" val="72"/>
                              <dgm:param type="ctrShpMap" val="fNode"/>
                            </dgm:alg>
                          </dgm:if>
                          <dgm:if name="Name169" axis="ch ch" ptType="node node" st="2 1" cnt="1 0" func="cnt" op="equ" val="2">
                            <dgm:alg type="cycle">
                              <dgm:param type="stAng" val="27"/>
                              <dgm:param type="spanAng" val="90"/>
                              <dgm:param type="ctrShpMap" val="fNode"/>
                            </dgm:alg>
                          </dgm:if>
                          <dgm:else name="Name170">
                            <dgm:alg type="cycle">
                              <dgm:param type="stAng" val="0"/>
                              <dgm:param type="spanAng" val="360"/>
                              <dgm:param type="ctrShpMap" val="fNode"/>
                            </dgm:alg>
                          </dgm:else>
                        </dgm:choose>
                      </dgm:if>
                      <dgm:if name="Name171" axis="ch" ptType="node" func="cnt" op="equ" val="6">
                        <dgm:choose name="Name172">
                          <dgm:if name="Name173" axis="ch ch" ptType="node node" st="2 1" cnt="1 0" func="cnt" op="equ" val="1">
                            <dgm:alg type="cycle">
                              <dgm:param type="stAng" val="60"/>
                              <dgm:param type="ctrShpMap" val="fNode"/>
                            </dgm:alg>
                          </dgm:if>
                          <dgm:if name="Name174" axis="ch ch" ptType="node node" st="2 1" cnt="1 0" func="cnt" op="equ" val="2">
                            <dgm:alg type="cycle">
                              <dgm:param type="stAng" val="15"/>
                              <dgm:param type="spanAng" val="90"/>
                              <dgm:param type="ctrShpMap" val="fNode"/>
                            </dgm:alg>
                          </dgm:if>
                          <dgm:else name="Name175">
                            <dgm:alg type="cycle">
                              <dgm:param type="stAng" val="0"/>
                              <dgm:param type="spanAng" val="360"/>
                              <dgm:param type="ctrShpMap" val="fNode"/>
                            </dgm:alg>
                          </dgm:else>
                        </dgm:choose>
                      </dgm:if>
                      <dgm:if name="Name176" axis="ch" ptType="node" func="cnt" op="gte" val="7">
                        <dgm:choose name="Name177">
                          <dgm:if name="Name178" axis="ch ch" ptType="node node" st="2 1" cnt="1 0" func="cnt" op="equ" val="1">
                            <dgm:alg type="cycle">
                              <dgm:param type="stAng" val="51"/>
                              <dgm:param type="ctrShpMap" val="fNode"/>
                            </dgm:alg>
                          </dgm:if>
                          <dgm:if name="Name179" axis="ch ch" ptType="node node" st="2 1" cnt="1 0" func="cnt" op="equ" val="2">
                            <dgm:alg type="cycle">
                              <dgm:param type="stAng" val="6"/>
                              <dgm:param type="spanAng" val="90"/>
                              <dgm:param type="ctrShpMap" val="fNode"/>
                            </dgm:alg>
                          </dgm:if>
                          <dgm:else name="Name180">
                            <dgm:alg type="cycle">
                              <dgm:param type="stAng" val="0"/>
                              <dgm:param type="spanAng" val="360"/>
                              <dgm:param type="ctrShpMap" val="fNode"/>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stAng" val="180"/>
                              <dgm:param type="ctrShpMap" val="fNode"/>
                            </dgm:alg>
                          </dgm:if>
                          <dgm:if name="Name187" axis="ch ch" ptType="node node" st="2 1" cnt="1 0" func="cnt" op="equ" val="2">
                            <dgm:alg type="cycle">
                              <dgm:param type="stAng" val="225"/>
                              <dgm:param type="spanAng" val="-90"/>
                              <dgm:param type="ctrShpMap" val="fNode"/>
                            </dgm:alg>
                          </dgm:if>
                          <dgm:else name="Name188">
                            <dgm:alg type="cycle">
                              <dgm:param type="stAng" val="270"/>
                              <dgm:param type="spanAng" val="-180"/>
                              <dgm:param type="ctrShpMap" val="fNode"/>
                            </dgm:alg>
                          </dgm:else>
                        </dgm:choose>
                      </dgm:if>
                      <dgm:if name="Name189" axis="ch" ptType="node" func="cnt" op="equ" val="3">
                        <dgm:choose name="Name190">
                          <dgm:if name="Name191" axis="ch ch" ptType="node node" st="2 1" cnt="1 0" func="cnt" op="equ" val="1">
                            <dgm:alg type="cycle">
                              <dgm:param type="stAng" val="240"/>
                              <dgm:param type="ctrShpMap" val="fNode"/>
                              <dgm:param type="horzAlign" val="l"/>
                              <dgm:param type="vertAlign" val="b"/>
                            </dgm:alg>
                          </dgm:if>
                          <dgm:if name="Name192" axis="ch ch" ptType="node node" st="2 1" cnt="1 0" func="cnt" op="equ" val="2">
                            <dgm:alg type="cycle">
                              <dgm:param type="stAng" val="285"/>
                              <dgm:param type="spanAng" val="-90"/>
                              <dgm:param type="ctrShpMap" val="fNode"/>
                              <dgm:param type="horzAlign" val="l"/>
                              <dgm:param type="vertAlign" val="b"/>
                            </dgm:alg>
                          </dgm:if>
                          <dgm:else name="Name193">
                            <dgm:alg type="cycle">
                              <dgm:param type="stAng" val="330"/>
                              <dgm:param type="spanAng" val="-180"/>
                              <dgm:param type="ctrShpMap" val="fNode"/>
                            </dgm:alg>
                          </dgm:else>
                        </dgm:choose>
                      </dgm:if>
                      <dgm:if name="Name194" axis="ch" ptType="node" func="cnt" op="equ" val="4">
                        <dgm:choose name="Name195">
                          <dgm:if name="Name196" axis="ch ch" ptType="node node" st="2 1" cnt="1 0" func="cnt" op="equ" val="1">
                            <dgm:alg type="cycle">
                              <dgm:param type="stAng" val="270"/>
                              <dgm:param type="ctrShpMap" val="fNode"/>
                            </dgm:alg>
                          </dgm:if>
                          <dgm:if name="Name197" axis="ch ch" ptType="node node" st="2 1" cnt="1 0" func="cnt" op="equ" val="2">
                            <dgm:alg type="cycle">
                              <dgm:param type="stAng" val="315"/>
                              <dgm:param type="spanAng" val="-90"/>
                              <dgm:param type="ctrShpMap" val="fNode"/>
                            </dgm:alg>
                          </dgm:if>
                          <dgm:else name="Name198">
                            <dgm:alg type="cycle">
                              <dgm:param type="stAng" val="337.5"/>
                              <dgm:param type="spanAng" val="-135"/>
                              <dgm:param type="ctrShpMap" val="fNode"/>
                            </dgm:alg>
                          </dgm:else>
                        </dgm:choose>
                      </dgm:if>
                      <dgm:if name="Name199" axis="ch" ptType="node" func="cnt" op="equ" val="5">
                        <dgm:choose name="Name200">
                          <dgm:if name="Name201" axis="ch ch" ptType="node node" st="2 1" cnt="1 0" func="cnt" op="equ" val="1">
                            <dgm:alg type="cycle">
                              <dgm:param type="stAng" val="288"/>
                              <dgm:param type="ctrShpMap" val="fNode"/>
                            </dgm:alg>
                          </dgm:if>
                          <dgm:if name="Name202" axis="ch ch" ptType="node node" st="2 1" cnt="1 0" func="cnt" op="equ" val="2">
                            <dgm:alg type="cycle">
                              <dgm:param type="stAng" val="333"/>
                              <dgm:param type="spanAng" val="-90"/>
                              <dgm:param type="ctrShpMap" val="fNode"/>
                            </dgm:alg>
                          </dgm:if>
                          <dgm:else name="Name203">
                            <dgm:alg type="cycle">
                              <dgm:param type="stAng" val="0"/>
                              <dgm:param type="spanAng" val="-360"/>
                              <dgm:param type="ctrShpMap" val="fNode"/>
                            </dgm:alg>
                          </dgm:else>
                        </dgm:choose>
                      </dgm:if>
                      <dgm:if name="Name204" axis="ch" ptType="node" func="cnt" op="equ" val="6">
                        <dgm:choose name="Name205">
                          <dgm:if name="Name206" axis="ch ch" ptType="node node" st="2 1" cnt="1 0" func="cnt" op="equ" val="1">
                            <dgm:alg type="cycle">
                              <dgm:param type="stAng" val="300"/>
                              <dgm:param type="ctrShpMap" val="fNode"/>
                            </dgm:alg>
                          </dgm:if>
                          <dgm:if name="Name207" axis="ch ch" ptType="node node" st="2 1" cnt="1 0" func="cnt" op="equ" val="2">
                            <dgm:alg type="cycle">
                              <dgm:param type="stAng" val="345"/>
                              <dgm:param type="spanAng" val="-90"/>
                              <dgm:param type="ctrShpMap" val="fNode"/>
                            </dgm:alg>
                          </dgm:if>
                          <dgm:else name="Name208">
                            <dgm:alg type="cycle">
                              <dgm:param type="stAng" val="0"/>
                              <dgm:param type="spanAng" val="-360"/>
                              <dgm:param type="ctrShpMap" val="fNode"/>
                            </dgm:alg>
                          </dgm:else>
                        </dgm:choose>
                      </dgm:if>
                      <dgm:if name="Name209" axis="ch" ptType="node" func="cnt" op="gte" val="7">
                        <dgm:choose name="Name210">
                          <dgm:if name="Name211" axis="ch ch" ptType="node node" st="2 1" cnt="1 0" func="cnt" op="equ" val="1">
                            <dgm:alg type="cycle">
                              <dgm:param type="stAng" val="308"/>
                              <dgm:param type="ctrShpMap" val="fNode"/>
                            </dgm:alg>
                          </dgm:if>
                          <dgm:if name="Name212" axis="ch ch" ptType="node node" st="2 1" cnt="1 0" func="cnt" op="equ" val="2">
                            <dgm:alg type="cycle">
                              <dgm:param type="stAng" val="353"/>
                              <dgm:param type="spanAng" val="-90"/>
                              <dgm:param type="ctrShpMap" val="fNode"/>
                            </dgm:alg>
                          </dgm:if>
                          <dgm:else name="Name213">
                            <dgm:alg type="cycle">
                              <dgm:param type="stAng" val="0"/>
                              <dgm:param type="spanAng" val="-360"/>
                              <dgm:param type="ctrShpMap" val="fNode"/>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Sty" val="noArr"/>
                          <dgm:param type="endSty" val="noArr"/>
                          <dgm:param type="begPts" val="auto"/>
                          <dgm:param type="endPts" val="auto"/>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srcNode" val="textCenter"/>
                    <dgm:param type="dstNode" val="childCenter2"/>
                    <dgm:param type="dim" val="1D"/>
                    <dgm:param type="endSty" val="noArr"/>
                    <dgm:param type="begPts" val="auto"/>
                    <dgm:param type="endPts" val="auto"/>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stAng" val="240"/>
                              <dgm:param type="ctrShpMap" val="fNode"/>
                              <dgm:param type="horzAlign" val="l"/>
                              <dgm:param type="vertAlign" val="b"/>
                            </dgm:alg>
                          </dgm:if>
                          <dgm:if name="Name231" axis="ch ch" ptType="node node" st="3 1" cnt="1 0" func="cnt" op="equ" val="2">
                            <dgm:alg type="cycle">
                              <dgm:param type="stAng" val="195"/>
                              <dgm:param type="spanAng" val="90"/>
                              <dgm:param type="ctrShpMap" val="fNode"/>
                              <dgm:param type="horzAlign" val="l"/>
                              <dgm:param type="vertAlign" val="b"/>
                            </dgm:alg>
                          </dgm:if>
                          <dgm:else name="Name232">
                            <dgm:alg type="cycle">
                              <dgm:param type="stAng" val="150"/>
                              <dgm:param type="spanAng" val="180"/>
                              <dgm:param type="ctrShpMap" val="fNode"/>
                            </dgm:alg>
                          </dgm:else>
                        </dgm:choose>
                      </dgm:if>
                      <dgm:if name="Name233" axis="ch" ptType="node" func="cnt" op="equ" val="4">
                        <dgm:choose name="Name234">
                          <dgm:if name="Name235" axis="ch ch" ptType="node node" st="3 1" cnt="1 0" func="cnt" op="equ" val="1">
                            <dgm:alg type="cycle">
                              <dgm:param type="stAng" val="180"/>
                              <dgm:param type="ctrShpMap" val="fNode"/>
                            </dgm:alg>
                          </dgm:if>
                          <dgm:if name="Name236" axis="ch ch" ptType="node node" st="3 1" cnt="1 0" func="cnt" op="equ" val="2">
                            <dgm:alg type="cycle">
                              <dgm:param type="stAng" val="135"/>
                              <dgm:param type="spanAng" val="90"/>
                              <dgm:param type="ctrShpMap" val="fNode"/>
                            </dgm:alg>
                          </dgm:if>
                          <dgm:else name="Name237">
                            <dgm:alg type="cycle">
                              <dgm:param type="stAng" val="112.5"/>
                              <dgm:param type="spanAng" val="135"/>
                              <dgm:param type="ctrShpMap" val="fNode"/>
                            </dgm:alg>
                          </dgm:else>
                        </dgm:choose>
                      </dgm:if>
                      <dgm:if name="Name238" axis="ch" ptType="node" func="cnt" op="equ" val="5">
                        <dgm:choose name="Name239">
                          <dgm:if name="Name240" axis="ch ch" ptType="node node" st="3 1" cnt="1 0" func="cnt" op="equ" val="1">
                            <dgm:alg type="cycle">
                              <dgm:param type="stAng" val="144"/>
                              <dgm:param type="ctrShpMap" val="fNode"/>
                            </dgm:alg>
                          </dgm:if>
                          <dgm:if name="Name241" axis="ch ch" ptType="node node" st="3 1" cnt="1 0" func="cnt" op="equ" val="2">
                            <dgm:alg type="cycle">
                              <dgm:param type="stAng" val="99"/>
                              <dgm:param type="spanAng" val="90"/>
                              <dgm:param type="ctrShpMap" val="fNode"/>
                            </dgm:alg>
                          </dgm:if>
                          <dgm:else name="Name242">
                            <dgm:alg type="cycle">
                              <dgm:param type="stAng" val="0"/>
                              <dgm:param type="spanAng" val="360"/>
                              <dgm:param type="ctrShpMap" val="fNode"/>
                            </dgm:alg>
                          </dgm:else>
                        </dgm:choose>
                      </dgm:if>
                      <dgm:if name="Name243" axis="ch" ptType="node" func="cnt" op="equ" val="6">
                        <dgm:choose name="Name244">
                          <dgm:if name="Name245" axis="ch ch" ptType="node node" st="3 1" cnt="1 0" func="cnt" op="equ" val="1">
                            <dgm:alg type="cycle">
                              <dgm:param type="stAng" val="120"/>
                              <dgm:param type="ctrShpMap" val="fNode"/>
                            </dgm:alg>
                          </dgm:if>
                          <dgm:if name="Name246" axis="ch ch" ptType="node node" st="3 1" cnt="1 0" func="cnt" op="equ" val="2">
                            <dgm:alg type="cycle">
                              <dgm:param type="stAng" val="75"/>
                              <dgm:param type="spanAng" val="90"/>
                              <dgm:param type="ctrShpMap" val="fNode"/>
                            </dgm:alg>
                          </dgm:if>
                          <dgm:else name="Name247">
                            <dgm:alg type="cycle">
                              <dgm:param type="stAng" val="0"/>
                              <dgm:param type="spanAng" val="360"/>
                              <dgm:param type="ctrShpMap" val="fNode"/>
                            </dgm:alg>
                          </dgm:else>
                        </dgm:choose>
                      </dgm:if>
                      <dgm:if name="Name248" axis="ch" ptType="node" func="cnt" op="gte" val="7">
                        <dgm:choose name="Name249">
                          <dgm:if name="Name250" axis="ch ch" ptType="node node" st="3 1" cnt="1 0" func="cnt" op="equ" val="1">
                            <dgm:alg type="cycle">
                              <dgm:param type="stAng" val="102"/>
                              <dgm:param type="ctrShpMap" val="fNode"/>
                            </dgm:alg>
                          </dgm:if>
                          <dgm:if name="Name251" axis="ch ch" ptType="node node" st="3 1" cnt="1 0" func="cnt" op="equ" val="2">
                            <dgm:alg type="cycle">
                              <dgm:param type="stAng" val="57"/>
                              <dgm:param type="spanAng" val="90"/>
                              <dgm:param type="ctrShpMap" val="fNode"/>
                            </dgm:alg>
                          </dgm:if>
                          <dgm:else name="Name252">
                            <dgm:alg type="cycle">
                              <dgm:param type="stAng" val="0"/>
                              <dgm:param type="spanAng" val="360"/>
                              <dgm:param type="ctrShpMap" val="fNode"/>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stAng" val="120"/>
                              <dgm:param type="ctrShpMap" val="fNode"/>
                              <dgm:param type="horzAlign" val="r"/>
                              <dgm:param type="vertAlign" val="b"/>
                            </dgm:alg>
                          </dgm:if>
                          <dgm:if name="Name259" axis="ch ch" ptType="node node" st="3 1" cnt="1 0" func="cnt" op="equ" val="2">
                            <dgm:alg type="cycle">
                              <dgm:param type="stAng" val="165"/>
                              <dgm:param type="spanAng" val="-90"/>
                              <dgm:param type="ctrShpMap" val="fNode"/>
                              <dgm:param type="horzAlign" val="r"/>
                              <dgm:param type="vertAlign" val="b"/>
                            </dgm:alg>
                          </dgm:if>
                          <dgm:else name="Name260">
                            <dgm:alg type="cycle">
                              <dgm:param type="stAng" val="210"/>
                              <dgm:param type="spanAng" val="-180"/>
                              <dgm:param type="ctrShpMap" val="fNode"/>
                            </dgm:alg>
                          </dgm:else>
                        </dgm:choose>
                      </dgm:if>
                      <dgm:if name="Name261" axis="ch" ptType="node" func="cnt" op="equ" val="4">
                        <dgm:choose name="Name262">
                          <dgm:if name="Name263" axis="ch ch" ptType="node node" st="3 1" cnt="1 0" func="cnt" op="equ" val="1">
                            <dgm:alg type="cycle">
                              <dgm:param type="stAng" val="180"/>
                              <dgm:param type="ctrShpMap" val="fNode"/>
                            </dgm:alg>
                          </dgm:if>
                          <dgm:if name="Name264" axis="ch ch" ptType="node node" st="3 1" cnt="1 0" func="cnt" op="equ" val="2">
                            <dgm:alg type="cycle">
                              <dgm:param type="stAng" val="225"/>
                              <dgm:param type="spanAng" val="-90"/>
                              <dgm:param type="ctrShpMap" val="fNode"/>
                            </dgm:alg>
                          </dgm:if>
                          <dgm:else name="Name265">
                            <dgm:alg type="cycle">
                              <dgm:param type="stAng" val="247.5"/>
                              <dgm:param type="spanAng" val="-135"/>
                              <dgm:param type="ctrShpMap" val="fNode"/>
                            </dgm:alg>
                          </dgm:else>
                        </dgm:choose>
                      </dgm:if>
                      <dgm:if name="Name266" axis="ch" ptType="node" func="cnt" op="equ" val="5">
                        <dgm:choose name="Name267">
                          <dgm:if name="Name268" axis="ch ch" ptType="node node" st="3 1" cnt="1 0" func="cnt" op="equ" val="1">
                            <dgm:alg type="cycle">
                              <dgm:param type="stAng" val="216"/>
                              <dgm:param type="ctrShpMap" val="fNode"/>
                            </dgm:alg>
                          </dgm:if>
                          <dgm:if name="Name269" axis="ch ch" ptType="node node" st="3 1" cnt="1 0" func="cnt" op="equ" val="2">
                            <dgm:alg type="cycle">
                              <dgm:param type="stAng" val="261"/>
                              <dgm:param type="spanAng" val="-90"/>
                              <dgm:param type="ctrShpMap" val="fNode"/>
                            </dgm:alg>
                          </dgm:if>
                          <dgm:else name="Name270">
                            <dgm:alg type="cycle">
                              <dgm:param type="stAng" val="0"/>
                              <dgm:param type="spanAng" val="-360"/>
                              <dgm:param type="ctrShpMap" val="fNode"/>
                            </dgm:alg>
                          </dgm:else>
                        </dgm:choose>
                      </dgm:if>
                      <dgm:if name="Name271" axis="ch" ptType="node" func="cnt" op="equ" val="6">
                        <dgm:choose name="Name272">
                          <dgm:if name="Name273" axis="ch ch" ptType="node node" st="3 1" cnt="1 0" func="cnt" op="equ" val="1">
                            <dgm:alg type="cycle">
                              <dgm:param type="stAng" val="240"/>
                              <dgm:param type="ctrShpMap" val="fNode"/>
                            </dgm:alg>
                          </dgm:if>
                          <dgm:if name="Name274" axis="ch ch" ptType="node node" st="3 1" cnt="1 0" func="cnt" op="equ" val="2">
                            <dgm:alg type="cycle">
                              <dgm:param type="stAng" val="285"/>
                              <dgm:param type="spanAng" val="-90"/>
                              <dgm:param type="ctrShpMap" val="fNode"/>
                            </dgm:alg>
                          </dgm:if>
                          <dgm:else name="Name275">
                            <dgm:alg type="cycle">
                              <dgm:param type="stAng" val="0"/>
                              <dgm:param type="spanAng" val="-360"/>
                              <dgm:param type="ctrShpMap" val="fNode"/>
                            </dgm:alg>
                          </dgm:else>
                        </dgm:choose>
                      </dgm:if>
                      <dgm:if name="Name276" axis="ch" ptType="node" func="cnt" op="gte" val="7">
                        <dgm:choose name="Name277">
                          <dgm:if name="Name278" axis="ch ch" ptType="node node" st="3 1" cnt="1 0" func="cnt" op="equ" val="1">
                            <dgm:alg type="cycle">
                              <dgm:param type="stAng" val="257"/>
                              <dgm:param type="ctrShpMap" val="fNode"/>
                            </dgm:alg>
                          </dgm:if>
                          <dgm:if name="Name279" axis="ch ch" ptType="node node" st="3 1" cnt="1 0" func="cnt" op="equ" val="2">
                            <dgm:alg type="cycle">
                              <dgm:param type="stAng" val="302"/>
                              <dgm:param type="spanAng" val="-90"/>
                              <dgm:param type="ctrShpMap" val="fNode"/>
                            </dgm:alg>
                          </dgm:if>
                          <dgm:else name="Name280">
                            <dgm:alg type="cycle">
                              <dgm:param type="stAng" val="0"/>
                              <dgm:param type="spanAng" val="-360"/>
                              <dgm:param type="ctrShpMap" val="fNode"/>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Sty" val="noArr"/>
                          <dgm:param type="endSty" val="noArr"/>
                          <dgm:param type="begPts" val="auto"/>
                          <dgm:param type="endPts" val="auto"/>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srcNode" val="textCenter"/>
                    <dgm:param type="dstNode" val="childCenter3"/>
                    <dgm:param type="dim" val="1D"/>
                    <dgm:param type="endSty" val="noArr"/>
                    <dgm:param type="begPts" val="auto"/>
                    <dgm:param type="endPts" val="auto"/>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stAng" val="270"/>
                              <dgm:param type="ctrShpMap" val="fNode"/>
                            </dgm:alg>
                          </dgm:if>
                          <dgm:if name="Name298" axis="ch ch" ptType="node node" st="4 1" cnt="1 0" func="cnt" op="equ" val="2">
                            <dgm:alg type="cycle">
                              <dgm:param type="stAng" val="225"/>
                              <dgm:param type="spanAng" val="90"/>
                              <dgm:param type="ctrShpMap" val="fNode"/>
                            </dgm:alg>
                          </dgm:if>
                          <dgm:else name="Name299">
                            <dgm:alg type="cycle">
                              <dgm:param type="stAng" val="202.5"/>
                              <dgm:param type="spanAng" val="135"/>
                              <dgm:param type="ctrShpMap" val="fNode"/>
                            </dgm:alg>
                          </dgm:else>
                        </dgm:choose>
                      </dgm:if>
                      <dgm:if name="Name300" axis="ch" ptType="node" func="cnt" op="equ" val="5">
                        <dgm:choose name="Name301">
                          <dgm:if name="Name302" axis="ch ch" ptType="node node" st="4 1" cnt="1 0" func="cnt" op="equ" val="1">
                            <dgm:alg type="cycle">
                              <dgm:param type="stAng" val="216"/>
                              <dgm:param type="ctrShpMap" val="fNode"/>
                            </dgm:alg>
                          </dgm:if>
                          <dgm:if name="Name303" axis="ch ch" ptType="node node" st="4 1" cnt="1 0" func="cnt" op="equ" val="2">
                            <dgm:alg type="cycle">
                              <dgm:param type="stAng" val="171"/>
                              <dgm:param type="spanAng" val="90"/>
                              <dgm:param type="ctrShpMap" val="fNode"/>
                            </dgm:alg>
                          </dgm:if>
                          <dgm:else name="Name304">
                            <dgm:alg type="cycle">
                              <dgm:param type="stAng" val="0"/>
                              <dgm:param type="spanAng" val="360"/>
                              <dgm:param type="ctrShpMap" val="fNode"/>
                            </dgm:alg>
                          </dgm:else>
                        </dgm:choose>
                      </dgm:if>
                      <dgm:if name="Name305" axis="ch" ptType="node" func="cnt" op="equ" val="6">
                        <dgm:choose name="Name306">
                          <dgm:if name="Name307" axis="ch ch" ptType="node node" st="4 1" cnt="1 0" func="cnt" op="equ" val="1">
                            <dgm:alg type="cycle">
                              <dgm:param type="stAng" val="180"/>
                              <dgm:param type="ctrShpMap" val="fNode"/>
                            </dgm:alg>
                          </dgm:if>
                          <dgm:if name="Name308" axis="ch ch" ptType="node node" st="4 1" cnt="1 0" func="cnt" op="equ" val="2">
                            <dgm:alg type="cycle">
                              <dgm:param type="stAng" val="135"/>
                              <dgm:param type="spanAng" val="90"/>
                              <dgm:param type="ctrShpMap" val="fNode"/>
                            </dgm:alg>
                          </dgm:if>
                          <dgm:else name="Name309">
                            <dgm:alg type="cycle">
                              <dgm:param type="stAng" val="0"/>
                              <dgm:param type="spanAng" val="360"/>
                              <dgm:param type="ctrShpMap" val="fNode"/>
                            </dgm:alg>
                          </dgm:else>
                        </dgm:choose>
                      </dgm:if>
                      <dgm:if name="Name310" axis="ch" ptType="node" func="cnt" op="gte" val="7">
                        <dgm:choose name="Name311">
                          <dgm:if name="Name312" axis="ch ch" ptType="node node" st="4 1" cnt="1 0" func="cnt" op="equ" val="1">
                            <dgm:alg type="cycle">
                              <dgm:param type="stAng" val="154"/>
                              <dgm:param type="ctrShpMap" val="fNode"/>
                            </dgm:alg>
                          </dgm:if>
                          <dgm:if name="Name313" axis="ch ch" ptType="node node" st="4 1" cnt="1 0" func="cnt" op="equ" val="2">
                            <dgm:alg type="cycle">
                              <dgm:param type="stAng" val="109"/>
                              <dgm:param type="spanAng" val="90"/>
                              <dgm:param type="ctrShpMap" val="fNode"/>
                            </dgm:alg>
                          </dgm:if>
                          <dgm:else name="Name314">
                            <dgm:alg type="cycle">
                              <dgm:param type="stAng" val="0"/>
                              <dgm:param type="spanAng" val="360"/>
                              <dgm:param type="ctrShpMap" val="fNode"/>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stAng" val="90"/>
                              <dgm:param type="ctrShpMap" val="fNode"/>
                            </dgm:alg>
                          </dgm:if>
                          <dgm:if name="Name321" axis="ch ch" ptType="node node" st="4 1" cnt="1 0" func="cnt" op="equ" val="2">
                            <dgm:alg type="cycle">
                              <dgm:param type="stAng" val="135"/>
                              <dgm:param type="spanAng" val="-90"/>
                              <dgm:param type="ctrShpMap" val="fNode"/>
                            </dgm:alg>
                          </dgm:if>
                          <dgm:else name="Name322">
                            <dgm:alg type="cycle">
                              <dgm:param type="stAng" val="157.5"/>
                              <dgm:param type="spanAng" val="-135"/>
                              <dgm:param type="ctrShpMap" val="fNode"/>
                            </dgm:alg>
                          </dgm:else>
                        </dgm:choose>
                      </dgm:if>
                      <dgm:if name="Name323" axis="ch" ptType="node" func="cnt" op="equ" val="5">
                        <dgm:choose name="Name324">
                          <dgm:if name="Name325" axis="ch ch" ptType="node node" st="4 1" cnt="1 0" func="cnt" op="equ" val="1">
                            <dgm:alg type="cycle">
                              <dgm:param type="stAng" val="144"/>
                              <dgm:param type="ctrShpMap" val="fNode"/>
                            </dgm:alg>
                          </dgm:if>
                          <dgm:if name="Name326" axis="ch ch" ptType="node node" st="4 1" cnt="1 0" func="cnt" op="equ" val="2">
                            <dgm:alg type="cycle">
                              <dgm:param type="stAng" val="189"/>
                              <dgm:param type="spanAng" val="-90"/>
                              <dgm:param type="ctrShpMap" val="fNode"/>
                            </dgm:alg>
                          </dgm:if>
                          <dgm:else name="Name327">
                            <dgm:alg type="cycle">
                              <dgm:param type="stAng" val="0"/>
                              <dgm:param type="spanAng" val="-360"/>
                              <dgm:param type="ctrShpMap" val="fNode"/>
                            </dgm:alg>
                          </dgm:else>
                        </dgm:choose>
                      </dgm:if>
                      <dgm:if name="Name328" axis="ch" ptType="node" func="cnt" op="equ" val="6">
                        <dgm:choose name="Name329">
                          <dgm:if name="Name330" axis="ch ch" ptType="node node" st="4 1" cnt="1 0" func="cnt" op="equ" val="1">
                            <dgm:alg type="cycle">
                              <dgm:param type="stAng" val="180"/>
                              <dgm:param type="ctrShpMap" val="fNode"/>
                            </dgm:alg>
                          </dgm:if>
                          <dgm:if name="Name331" axis="ch ch" ptType="node node" st="4 1" cnt="1 0" func="cnt" op="equ" val="2">
                            <dgm:alg type="cycle">
                              <dgm:param type="stAng" val="225"/>
                              <dgm:param type="spanAng" val="-90"/>
                              <dgm:param type="ctrShpMap" val="fNode"/>
                            </dgm:alg>
                          </dgm:if>
                          <dgm:else name="Name332">
                            <dgm:alg type="cycle">
                              <dgm:param type="stAng" val="0"/>
                              <dgm:param type="spanAng" val="-360"/>
                              <dgm:param type="ctrShpMap" val="fNode"/>
                            </dgm:alg>
                          </dgm:else>
                        </dgm:choose>
                      </dgm:if>
                      <dgm:if name="Name333" axis="ch" ptType="node" func="cnt" op="gte" val="7">
                        <dgm:choose name="Name334">
                          <dgm:if name="Name335" axis="ch ch" ptType="node node" st="4 1" cnt="1 0" func="cnt" op="equ" val="1">
                            <dgm:alg type="cycle">
                              <dgm:param type="stAng" val="205"/>
                              <dgm:param type="ctrShpMap" val="fNode"/>
                            </dgm:alg>
                          </dgm:if>
                          <dgm:if name="Name336" axis="ch ch" ptType="node node" st="4 1" cnt="1 0" func="cnt" op="equ" val="2">
                            <dgm:alg type="cycle">
                              <dgm:param type="stAng" val="250"/>
                              <dgm:param type="spanAng" val="-90"/>
                              <dgm:param type="ctrShpMap" val="fNode"/>
                            </dgm:alg>
                          </dgm:if>
                          <dgm:else name="Name337">
                            <dgm:alg type="cycle">
                              <dgm:param type="stAng" val="0"/>
                              <dgm:param type="spanAng" val="-360"/>
                              <dgm:param type="ctrShpMap" val="fNode"/>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Sty" val="noArr"/>
                          <dgm:param type="endSty" val="noArr"/>
                          <dgm:param type="begPts" val="auto"/>
                          <dgm:param type="endPts" val="auto"/>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srcNode" val="textCenter"/>
                    <dgm:param type="dstNode" val="childCenter4"/>
                    <dgm:param type="dim" val="1D"/>
                    <dgm:param type="endSty" val="noArr"/>
                    <dgm:param type="begPts" val="auto"/>
                    <dgm:param type="endPts" val="auto"/>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stAng" val="288"/>
                              <dgm:param type="ctrShpMap" val="fNode"/>
                            </dgm:alg>
                          </dgm:if>
                          <dgm:if name="Name355" axis="ch ch" ptType="node node" st="5 1" cnt="1 0" func="cnt" op="equ" val="2">
                            <dgm:alg type="cycle">
                              <dgm:param type="stAng" val="243"/>
                              <dgm:param type="spanAng" val="90"/>
                              <dgm:param type="ctrShpMap" val="fNode"/>
                            </dgm:alg>
                          </dgm:if>
                          <dgm:else name="Name356">
                            <dgm:alg type="cycle">
                              <dgm:param type="stAng" val="0"/>
                              <dgm:param type="spanAng" val="360"/>
                              <dgm:param type="ctrShpMap" val="fNode"/>
                            </dgm:alg>
                          </dgm:else>
                        </dgm:choose>
                      </dgm:if>
                      <dgm:if name="Name357" axis="ch" ptType="node" func="cnt" op="equ" val="6">
                        <dgm:choose name="Name358">
                          <dgm:if name="Name359" axis="ch ch" ptType="node node" st="5 1" cnt="1 0" func="cnt" op="equ" val="1">
                            <dgm:alg type="cycle">
                              <dgm:param type="stAng" val="240"/>
                              <dgm:param type="ctrShpMap" val="fNode"/>
                            </dgm:alg>
                          </dgm:if>
                          <dgm:if name="Name360" axis="ch ch" ptType="node node" st="5 1" cnt="1 0" func="cnt" op="equ" val="2">
                            <dgm:alg type="cycle">
                              <dgm:param type="stAng" val="195"/>
                              <dgm:param type="spanAng" val="90"/>
                              <dgm:param type="ctrShpMap" val="fNode"/>
                            </dgm:alg>
                          </dgm:if>
                          <dgm:else name="Name361">
                            <dgm:alg type="cycle">
                              <dgm:param type="stAng" val="0"/>
                              <dgm:param type="spanAng" val="360"/>
                              <dgm:param type="ctrShpMap" val="fNode"/>
                            </dgm:alg>
                          </dgm:else>
                        </dgm:choose>
                      </dgm:if>
                      <dgm:if name="Name362" axis="ch" ptType="node" func="cnt" op="gte" val="7">
                        <dgm:choose name="Name363">
                          <dgm:if name="Name364" axis="ch ch" ptType="node node" st="5 1" cnt="1 0" func="cnt" op="equ" val="1">
                            <dgm:alg type="cycle">
                              <dgm:param type="stAng" val="205"/>
                              <dgm:param type="ctrShpMap" val="fNode"/>
                            </dgm:alg>
                          </dgm:if>
                          <dgm:if name="Name365" axis="ch ch" ptType="node node" st="5 1" cnt="1 0" func="cnt" op="equ" val="2">
                            <dgm:alg type="cycle">
                              <dgm:param type="stAng" val="160"/>
                              <dgm:param type="spanAng" val="90"/>
                              <dgm:param type="ctrShpMap" val="fNode"/>
                            </dgm:alg>
                          </dgm:if>
                          <dgm:else name="Name366">
                            <dgm:alg type="cycle">
                              <dgm:param type="stAng" val="0"/>
                              <dgm:param type="spanAng" val="360"/>
                              <dgm:param type="ctrShpMap" val="fNode"/>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stAng" val="72"/>
                              <dgm:param type="ctrShpMap" val="fNode"/>
                            </dgm:alg>
                          </dgm:if>
                          <dgm:if name="Name373" axis="ch ch" ptType="node node" st="5 1" cnt="1 0" func="cnt" op="equ" val="2">
                            <dgm:alg type="cycle">
                              <dgm:param type="stAng" val="117"/>
                              <dgm:param type="spanAng" val="-90"/>
                              <dgm:param type="ctrShpMap" val="fNode"/>
                            </dgm:alg>
                          </dgm:if>
                          <dgm:else name="Name374">
                            <dgm:alg type="cycle">
                              <dgm:param type="stAng" val="0"/>
                              <dgm:param type="spanAng" val="-360"/>
                              <dgm:param type="ctrShpMap" val="fNode"/>
                            </dgm:alg>
                          </dgm:else>
                        </dgm:choose>
                      </dgm:if>
                      <dgm:if name="Name375" axis="ch" ptType="node" func="cnt" op="equ" val="6">
                        <dgm:choose name="Name376">
                          <dgm:if name="Name377" axis="ch ch" ptType="node node" st="5 1" cnt="1 0" func="cnt" op="equ" val="1">
                            <dgm:alg type="cycle">
                              <dgm:param type="stAng" val="120"/>
                              <dgm:param type="ctrShpMap" val="fNode"/>
                            </dgm:alg>
                          </dgm:if>
                          <dgm:if name="Name378" axis="ch ch" ptType="node node" st="5 1" cnt="1 0" func="cnt" op="equ" val="2">
                            <dgm:alg type="cycle">
                              <dgm:param type="stAng" val="165"/>
                              <dgm:param type="spanAng" val="-90"/>
                              <dgm:param type="ctrShpMap" val="fNode"/>
                            </dgm:alg>
                          </dgm:if>
                          <dgm:else name="Name379">
                            <dgm:alg type="cycle">
                              <dgm:param type="stAng" val="0"/>
                              <dgm:param type="spanAng" val="-360"/>
                              <dgm:param type="ctrShpMap" val="fNode"/>
                            </dgm:alg>
                          </dgm:else>
                        </dgm:choose>
                      </dgm:if>
                      <dgm:if name="Name380" axis="ch" ptType="node" func="cnt" op="gte" val="7">
                        <dgm:choose name="Name381">
                          <dgm:if name="Name382" axis="ch ch" ptType="node node" st="5 1" cnt="1 0" func="cnt" op="equ" val="1">
                            <dgm:alg type="cycle">
                              <dgm:param type="stAng" val="154"/>
                              <dgm:param type="ctrShpMap" val="fNode"/>
                            </dgm:alg>
                          </dgm:if>
                          <dgm:if name="Name383" axis="ch ch" ptType="node node" st="5 1" cnt="1 0" func="cnt" op="equ" val="2">
                            <dgm:alg type="cycle">
                              <dgm:param type="stAng" val="199"/>
                              <dgm:param type="spanAng" val="-90"/>
                              <dgm:param type="ctrShpMap" val="fNode"/>
                            </dgm:alg>
                          </dgm:if>
                          <dgm:else name="Name384">
                            <dgm:alg type="cycle">
                              <dgm:param type="stAng" val="0"/>
                              <dgm:param type="spanAng" val="-360"/>
                              <dgm:param type="ctrShpMap" val="fNode"/>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Sty" val="noArr"/>
                          <dgm:param type="endSty" val="noArr"/>
                          <dgm:param type="begPts" val="auto"/>
                          <dgm:param type="endPts" val="auto"/>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srcNode" val="textCenter"/>
                    <dgm:param type="dstNode" val="childCenter5"/>
                    <dgm:param type="dim" val="1D"/>
                    <dgm:param type="endSty" val="noArr"/>
                    <dgm:param type="begPts" val="auto"/>
                    <dgm:param type="endPts" val="auto"/>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stAng" val="300"/>
                              <dgm:param type="ctrShpMap" val="fNode"/>
                            </dgm:alg>
                          </dgm:if>
                          <dgm:if name="Name402" axis="ch ch" ptType="node node" st="6 1" cnt="1 0" func="cnt" op="equ" val="2">
                            <dgm:alg type="cycle">
                              <dgm:param type="stAng" val="255"/>
                              <dgm:param type="spanAng" val="90"/>
                              <dgm:param type="ctrShpMap" val="fNode"/>
                            </dgm:alg>
                          </dgm:if>
                          <dgm:else name="Name403">
                            <dgm:alg type="cycle">
                              <dgm:param type="stAng" val="0"/>
                              <dgm:param type="spanAng" val="360"/>
                              <dgm:param type="ctrShpMap" val="fNode"/>
                            </dgm:alg>
                          </dgm:else>
                        </dgm:choose>
                      </dgm:if>
                      <dgm:if name="Name404" axis="ch" ptType="node" func="cnt" op="gte" val="7">
                        <dgm:choose name="Name405">
                          <dgm:if name="Name406" axis="ch ch" ptType="node node" st="6 1" cnt="1 0" func="cnt" op="equ" val="1">
                            <dgm:alg type="cycle">
                              <dgm:param type="stAng" val="257"/>
                              <dgm:param type="ctrShpMap" val="fNode"/>
                            </dgm:alg>
                          </dgm:if>
                          <dgm:if name="Name407" axis="ch ch" ptType="node node" st="6 1" cnt="1 0" func="cnt" op="equ" val="2">
                            <dgm:alg type="cycle">
                              <dgm:param type="stAng" val="212"/>
                              <dgm:param type="spanAng" val="90"/>
                              <dgm:param type="ctrShpMap" val="fNode"/>
                            </dgm:alg>
                          </dgm:if>
                          <dgm:else name="Name408">
                            <dgm:alg type="cycle">
                              <dgm:param type="stAng" val="0"/>
                              <dgm:param type="spanAng" val="360"/>
                              <dgm:param type="ctrShpMap" val="fNode"/>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stAng" val="60"/>
                              <dgm:param type="ctrShpMap" val="fNode"/>
                            </dgm:alg>
                          </dgm:if>
                          <dgm:if name="Name415" axis="ch ch" ptType="node node" st="6 1" cnt="1 0" func="cnt" op="equ" val="2">
                            <dgm:alg type="cycle">
                              <dgm:param type="stAng" val="105"/>
                              <dgm:param type="spanAng" val="-90"/>
                              <dgm:param type="ctrShpMap" val="fNode"/>
                            </dgm:alg>
                          </dgm:if>
                          <dgm:else name="Name416">
                            <dgm:alg type="cycle">
                              <dgm:param type="stAng" val="0"/>
                              <dgm:param type="spanAng" val="-360"/>
                              <dgm:param type="ctrShpMap" val="fNode"/>
                            </dgm:alg>
                          </dgm:else>
                        </dgm:choose>
                      </dgm:if>
                      <dgm:if name="Name417" axis="ch" ptType="node" func="cnt" op="gte" val="7">
                        <dgm:choose name="Name418">
                          <dgm:if name="Name419" axis="ch ch" ptType="node node" st="6 1" cnt="1 0" func="cnt" op="equ" val="1">
                            <dgm:alg type="cycle">
                              <dgm:param type="stAng" val="102"/>
                              <dgm:param type="ctrShpMap" val="fNode"/>
                            </dgm:alg>
                          </dgm:if>
                          <dgm:if name="Name420" axis="ch ch" ptType="node node" st="6 1" cnt="1 0" func="cnt" op="equ" val="2">
                            <dgm:alg type="cycle">
                              <dgm:param type="stAng" val="147"/>
                              <dgm:param type="spanAng" val="-90"/>
                              <dgm:param type="ctrShpMap" val="fNode"/>
                            </dgm:alg>
                          </dgm:if>
                          <dgm:else name="Name421">
                            <dgm:alg type="cycle">
                              <dgm:param type="stAng" val="0"/>
                              <dgm:param type="spanAng" val="-360"/>
                              <dgm:param type="ctrShpMap" val="fNode"/>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Sty" val="noArr"/>
                          <dgm:param type="endSty" val="noArr"/>
                          <dgm:param type="begPts" val="auto"/>
                          <dgm:param type="endPts" val="auto"/>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srcNode" val="textCenter"/>
                    <dgm:param type="dstNode" val="childCenter6"/>
                    <dgm:param type="dim" val="1D"/>
                    <dgm:param type="endSty" val="noArr"/>
                    <dgm:param type="begPts" val="auto"/>
                    <dgm:param type="endPts" val="auto"/>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stAng" val="308"/>
                              <dgm:param type="ctrShpMap" val="fNode"/>
                            </dgm:alg>
                          </dgm:if>
                          <dgm:if name="Name439" axis="ch ch" ptType="node node" st="7 1" cnt="1 0" func="cnt" op="equ" val="2">
                            <dgm:alg type="cycle">
                              <dgm:param type="stAng" val="263"/>
                              <dgm:param type="spanAng" val="90"/>
                              <dgm:param type="ctrShpMap" val="fNode"/>
                            </dgm:alg>
                          </dgm:if>
                          <dgm:else name="Name440">
                            <dgm:alg type="cycle">
                              <dgm:param type="stAng" val="0"/>
                              <dgm:param type="spanAng" val="360"/>
                              <dgm:param type="ctrShpMap" val="fNode"/>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stAng" val="51"/>
                              <dgm:param type="ctrShpMap" val="fNode"/>
                            </dgm:alg>
                          </dgm:if>
                          <dgm:if name="Name447" axis="ch ch" ptType="node node" st="7 1" cnt="1 0" func="cnt" op="equ" val="2">
                            <dgm:alg type="cycle">
                              <dgm:param type="stAng" val="96"/>
                              <dgm:param type="spanAng" val="-90"/>
                              <dgm:param type="ctrShpMap" val="fNode"/>
                            </dgm:alg>
                          </dgm:if>
                          <dgm:else name="Name448">
                            <dgm:alg type="cycle">
                              <dgm:param type="stAng" val="0"/>
                              <dgm:param type="spanAng" val="-360"/>
                              <dgm:param type="ctrShpMap" val="fNode"/>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Sty" val="noArr"/>
                          <dgm:param type="endSty" val="noArr"/>
                          <dgm:param type="begPts" val="auto"/>
                          <dgm:param type="endPts" val="auto"/>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srcNode" val="textCenter"/>
                    <dgm:param type="dstNode" val="childCenter7"/>
                    <dgm:param type="dim" val="1D"/>
                    <dgm:param type="endSty" val="noArr"/>
                    <dgm:param type="begPts" val="auto"/>
                    <dgm:param type="endPts" val="auto"/>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1">
  <dgm:title val=""/>
  <dgm:desc val=""/>
  <dgm:catLst>
    <dgm:cat type="process" pri="8000"/>
    <dgm:cat type="convert" pri="14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HorzCh" val="ctr"/>
                  <dgm:param type="txAnchorVertCh" val="b"/>
                  <dgm:param type="txAnchorVert" val="b"/>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HorzCh" val="ctr"/>
                  <dgm:param type="txAnchorVertCh" val="t"/>
                  <dgm:param type="txAnchorVert" val="t"/>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1">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5/2/2023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5/2/2023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5/2/2023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5/2/2023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0EBB0C4-6273-4C6E-B9BD-2EDC30F1CD52}" type="datetimeFigureOut">
              <a:rPr lang="en-US" dirty="0"/>
              <a:t>5/2/2023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5/2/2023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97280" y="2582334"/>
            <a:ext cx="4937760" cy="3378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17920" y="2582334"/>
            <a:ext cx="4937760" cy="3378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5/2/2023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5/2/2023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5/2/2023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5/2/2023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9CAD897-D46E-4AD2-BD9B-49DD3E640873}" type="datetimeFigureOut">
              <a:rPr lang="en-US" dirty="0"/>
              <a:t>5/2/2023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5/2/2023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hyperlink" Target="https://www.onlinedoctranslator.com/en/?utm_source=onlinedoctranslator&amp;utm_medium=pptx&amp;utm_campaign=attributio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pPr algn="ctr"/>
            <a:r>
              <a:rPr lang="en-US" b="1" dirty="0" err="1" smtClean="0"/>
              <a:t>Mehmonxona</a:t>
            </a:r>
            <a:r>
              <a:rPr lang="en-US" b="1" dirty="0" smtClean="0"/>
              <a:t> </a:t>
            </a:r>
            <a:r>
              <a:rPr lang="en-US" b="1" dirty="0" err="1" smtClean="0"/>
              <a:t>adminstratori</a:t>
            </a:r>
            <a:r>
              <a:rPr lang="en-US" b="1" dirty="0" smtClean="0"/>
              <a:t>( </a:t>
            </a:r>
            <a:r>
              <a:rPr lang="en-US" b="1" dirty="0" err="1" smtClean="0"/>
              <a:t>porte</a:t>
            </a:r>
            <a:r>
              <a:rPr lang="en-US" b="1" dirty="0" smtClean="0"/>
              <a:t>) </a:t>
            </a:r>
            <a:r>
              <a:rPr lang="en-US" b="1" dirty="0" err="1" smtClean="0"/>
              <a:t>ish</a:t>
            </a:r>
            <a:r>
              <a:rPr lang="en-US" b="1" dirty="0" smtClean="0"/>
              <a:t> </a:t>
            </a:r>
            <a:r>
              <a:rPr lang="en-US" b="1" dirty="0" err="1" smtClean="0"/>
              <a:t>faoliyati</a:t>
            </a:r>
            <a:r>
              <a:rPr lang="en-US" b="1" dirty="0" smtClean="0"/>
              <a:t>.</a:t>
            </a:r>
            <a:endParaRPr lang="ru-RU" b="1" dirty="0"/>
          </a:p>
        </p:txBody>
      </p:sp>
    </p:spTree>
    <p:extLst>
      <p:ext uri="{BB962C8B-B14F-4D97-AF65-F5344CB8AC3E}">
        <p14:creationId xmlns:p14="http://schemas.microsoft.com/office/powerpoint/2010/main" val="1987874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51906" y="2074818"/>
            <a:ext cx="10424160" cy="4817922"/>
          </a:xfrm>
          <a:prstGeom prst="rect">
            <a:avLst/>
          </a:prstGeom>
        </p:spPr>
        <p:txBody>
          <a:bodyPr wrap="square">
            <a:spAutoFit/>
          </a:bodyPr>
          <a:lstStyle/>
          <a:p>
            <a:pPr marL="342900" lvl="0" indent="-342900">
              <a:lnSpc>
                <a:spcPct val="107000"/>
              </a:lnSpc>
              <a:buFont typeface="Wingdings" panose="05000000000000000000" pitchFamily="2" charset="2"/>
              <a:buChar char=""/>
            </a:pPr>
            <a:r>
              <a:rPr lang="ru-RU" sz="1900" dirty="0">
                <a:solidFill>
                  <a:srgbClr val="C00000"/>
                </a:solidFill>
                <a:latin typeface="Arial" panose="020B0604020202020204" pitchFamily="34" charset="0"/>
                <a:ea typeface="Calibri" panose="020F0502020204030204" pitchFamily="34" charset="0"/>
                <a:cs typeface="Arial" panose="020B0604020202020204" pitchFamily="34" charset="0"/>
              </a:rPr>
              <a:t>tabassum</a:t>
            </a:r>
            <a:r>
              <a:rPr lang="ru-RU" sz="1900" dirty="0">
                <a:latin typeface="Arial" panose="020B0604020202020204" pitchFamily="34" charset="0"/>
                <a:ea typeface="Calibri" panose="020F0502020204030204" pitchFamily="34" charset="0"/>
                <a:cs typeface="Arial" panose="020B0604020202020204" pitchFamily="34" charset="0"/>
              </a:rPr>
              <a:t>- va </a:t>
            </a:r>
            <a:r>
              <a:rPr lang="ru-RU" sz="1900" dirty="0" err="1">
                <a:latin typeface="Arial" panose="020B0604020202020204" pitchFamily="34" charset="0"/>
                <a:ea typeface="Calibri" panose="020F0502020204030204" pitchFamily="34" charset="0"/>
                <a:cs typeface="Arial" panose="020B0604020202020204" pitchFamily="34" charset="0"/>
              </a:rPr>
              <a:t>siz</a:t>
            </a:r>
            <a:r>
              <a:rPr lang="ru-RU" sz="1900" dirty="0">
                <a:latin typeface="Arial" panose="020B0604020202020204" pitchFamily="34" charset="0"/>
                <a:ea typeface="Calibri" panose="020F0502020204030204" pitchFamily="34" charset="0"/>
                <a:cs typeface="Arial" panose="020B0604020202020204" pitchFamily="34" charset="0"/>
              </a:rPr>
              <a:t> </a:t>
            </a:r>
            <a:r>
              <a:rPr lang="ru-RU" sz="1900" dirty="0" smtClean="0">
                <a:latin typeface="Arial" panose="020B0604020202020204" pitchFamily="34" charset="0"/>
                <a:ea typeface="Calibri" panose="020F0502020204030204" pitchFamily="34" charset="0"/>
                <a:cs typeface="Arial" panose="020B0604020202020204" pitchFamily="34" charset="0"/>
              </a:rPr>
              <a:t> </a:t>
            </a:r>
            <a:r>
              <a:rPr lang="ru-RU" sz="1900" dirty="0" err="1" smtClean="0">
                <a:latin typeface="Arial" panose="020B0604020202020204" pitchFamily="34" charset="0"/>
                <a:ea typeface="Calibri" panose="020F0502020204030204" pitchFamily="34" charset="0"/>
                <a:cs typeface="Arial" panose="020B0604020202020204" pitchFamily="34" charset="0"/>
              </a:rPr>
              <a:t>tabassum</a:t>
            </a:r>
            <a:r>
              <a:rPr lang="en-US" sz="1900" dirty="0" smtClean="0">
                <a:latin typeface="Arial" panose="020B0604020202020204" pitchFamily="34" charset="0"/>
                <a:ea typeface="Calibri" panose="020F0502020204030204" pitchFamily="34" charset="0"/>
                <a:cs typeface="Arial" panose="020B0604020202020204" pitchFamily="34" charset="0"/>
              </a:rPr>
              <a:t> </a:t>
            </a:r>
            <a:r>
              <a:rPr lang="en-US" sz="1900" dirty="0" err="1" smtClean="0">
                <a:latin typeface="Arial" panose="020B0604020202020204" pitchFamily="34" charset="0"/>
                <a:ea typeface="Calibri" panose="020F0502020204030204" pitchFamily="34" charset="0"/>
                <a:cs typeface="Arial" panose="020B0604020202020204" pitchFamily="34" charset="0"/>
              </a:rPr>
              <a:t>bilan</a:t>
            </a:r>
            <a:r>
              <a:rPr lang="en-US" sz="1900" dirty="0" smtClean="0">
                <a:latin typeface="Arial" panose="020B0604020202020204" pitchFamily="34" charset="0"/>
                <a:ea typeface="Calibri" panose="020F0502020204030204" pitchFamily="34" charset="0"/>
                <a:cs typeface="Arial" panose="020B0604020202020204" pitchFamily="34" charset="0"/>
              </a:rPr>
              <a:t> j</a:t>
            </a:r>
            <a:r>
              <a:rPr lang="ru-RU" sz="1900" dirty="0" err="1" smtClean="0">
                <a:latin typeface="Arial" panose="020B0604020202020204" pitchFamily="34" charset="0"/>
                <a:ea typeface="Calibri" panose="020F0502020204030204" pitchFamily="34" charset="0"/>
                <a:cs typeface="Arial" panose="020B0604020202020204" pitchFamily="34" charset="0"/>
              </a:rPr>
              <a:t>avob</a:t>
            </a:r>
            <a:r>
              <a:rPr lang="ru-RU" sz="1900" dirty="0" smtClean="0">
                <a:latin typeface="Arial" panose="020B0604020202020204" pitchFamily="34" charset="0"/>
                <a:ea typeface="Calibri" panose="020F0502020204030204" pitchFamily="34" charset="0"/>
                <a:cs typeface="Arial" panose="020B0604020202020204" pitchFamily="34" charset="0"/>
              </a:rPr>
              <a:t> </a:t>
            </a:r>
            <a:r>
              <a:rPr lang="en-US" sz="1900" dirty="0" err="1" smtClean="0">
                <a:latin typeface="Arial" panose="020B0604020202020204" pitchFamily="34" charset="0"/>
                <a:ea typeface="Calibri" panose="020F0502020204030204" pitchFamily="34" charset="0"/>
                <a:cs typeface="Arial" panose="020B0604020202020204" pitchFamily="34" charset="0"/>
              </a:rPr>
              <a:t>bera</a:t>
            </a:r>
            <a:r>
              <a:rPr lang="ru-RU" sz="1900" dirty="0" err="1" smtClean="0">
                <a:latin typeface="Arial" panose="020B0604020202020204" pitchFamily="34" charset="0"/>
                <a:ea typeface="Calibri" panose="020F0502020204030204" pitchFamily="34" charset="0"/>
                <a:cs typeface="Arial" panose="020B0604020202020204" pitchFamily="34" charset="0"/>
              </a:rPr>
              <a:t>siz</a:t>
            </a:r>
            <a:r>
              <a:rPr lang="ru-RU" sz="1900" dirty="0">
                <a:latin typeface="Arial" panose="020B0604020202020204" pitchFamily="34" charset="0"/>
                <a:ea typeface="Calibri" panose="020F0502020204030204" pitchFamily="34" charset="0"/>
                <a:cs typeface="Arial" panose="020B0604020202020204" pitchFamily="34" charset="0"/>
              </a:rPr>
              <a:t>;</a:t>
            </a:r>
          </a:p>
          <a:p>
            <a:pPr marL="342900" lvl="0" indent="-342900">
              <a:lnSpc>
                <a:spcPct val="107000"/>
              </a:lnSpc>
              <a:buFont typeface="Wingdings" panose="05000000000000000000" pitchFamily="2" charset="2"/>
              <a:buChar char=""/>
            </a:pPr>
            <a:r>
              <a:rPr lang="ru-RU" sz="1900" dirty="0" err="1" smtClean="0">
                <a:latin typeface="Arial" panose="020B0604020202020204" pitchFamily="34" charset="0"/>
                <a:ea typeface="Calibri" panose="020F0502020204030204" pitchFamily="34" charset="0"/>
                <a:cs typeface="Arial" panose="020B0604020202020204" pitchFamily="34" charset="0"/>
              </a:rPr>
              <a:t>odamlar</a:t>
            </a:r>
            <a:r>
              <a:rPr lang="ru-RU" sz="1900" dirty="0" smtClean="0">
                <a:latin typeface="Arial" panose="020B0604020202020204" pitchFamily="34" charset="0"/>
                <a:ea typeface="Calibri" panose="020F0502020204030204" pitchFamily="34" charset="0"/>
                <a:cs typeface="Arial" panose="020B0604020202020204" pitchFamily="34" charset="0"/>
              </a:rPr>
              <a:t> </a:t>
            </a:r>
            <a:r>
              <a:rPr lang="ru-RU" sz="1900" dirty="0" err="1" smtClean="0">
                <a:latin typeface="Arial" panose="020B0604020202020204" pitchFamily="34" charset="0"/>
                <a:ea typeface="Calibri" panose="020F0502020204030204" pitchFamily="34" charset="0"/>
                <a:cs typeface="Arial" panose="020B0604020202020204" pitchFamily="34" charset="0"/>
              </a:rPr>
              <a:t>bilan</a:t>
            </a:r>
            <a:r>
              <a:rPr lang="en-US" sz="1900" dirty="0" smtClean="0">
                <a:latin typeface="Arial" panose="020B0604020202020204" pitchFamily="34" charset="0"/>
                <a:ea typeface="Calibri" panose="020F0502020204030204" pitchFamily="34" charset="0"/>
                <a:cs typeface="Arial" panose="020B0604020202020204" pitchFamily="34" charset="0"/>
              </a:rPr>
              <a:t> </a:t>
            </a:r>
            <a:r>
              <a:rPr lang="ru-RU" sz="1900"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gap</a:t>
            </a:r>
            <a:r>
              <a:rPr lang="en-US" sz="1900"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lashish</a:t>
            </a:r>
            <a:r>
              <a:rPr lang="ru-RU" sz="1900" dirty="0" smtClean="0">
                <a:latin typeface="Arial" panose="020B0604020202020204" pitchFamily="34" charset="0"/>
                <a:ea typeface="Calibri" panose="020F0502020204030204" pitchFamily="34" charset="0"/>
                <a:cs typeface="Arial" panose="020B0604020202020204" pitchFamily="34" charset="0"/>
              </a:rPr>
              <a:t>, </a:t>
            </a:r>
            <a:r>
              <a:rPr lang="ru-RU" sz="1900" dirty="0" err="1" smtClean="0">
                <a:latin typeface="Arial" panose="020B0604020202020204" pitchFamily="34" charset="0"/>
                <a:ea typeface="Calibri" panose="020F0502020204030204" pitchFamily="34" charset="0"/>
                <a:cs typeface="Arial" panose="020B0604020202020204" pitchFamily="34" charset="0"/>
              </a:rPr>
              <a:t>albatta</a:t>
            </a:r>
            <a:r>
              <a:rPr lang="en-US" sz="1900" dirty="0" smtClean="0">
                <a:latin typeface="Arial" panose="020B0604020202020204" pitchFamily="34" charset="0"/>
                <a:ea typeface="Calibri" panose="020F0502020204030204" pitchFamily="34" charset="0"/>
                <a:cs typeface="Arial" panose="020B0604020202020204" pitchFamily="34" charset="0"/>
              </a:rPr>
              <a:t>,</a:t>
            </a:r>
            <a:r>
              <a:rPr lang="ru-RU" sz="1900"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ularni</a:t>
            </a:r>
            <a:r>
              <a:rPr lang="ru-RU" sz="1900"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ru-RU" sz="1900"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ism</a:t>
            </a:r>
            <a:r>
              <a:rPr lang="en-US" sz="1900"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i</a:t>
            </a:r>
            <a:r>
              <a:rPr lang="ru-RU" sz="1900"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ru-RU" sz="1900" dirty="0">
                <a:solidFill>
                  <a:srgbClr val="C00000"/>
                </a:solidFill>
                <a:latin typeface="Arial" panose="020B0604020202020204" pitchFamily="34" charset="0"/>
                <a:ea typeface="Calibri" panose="020F0502020204030204" pitchFamily="34" charset="0"/>
                <a:cs typeface="Arial" panose="020B0604020202020204" pitchFamily="34" charset="0"/>
              </a:rPr>
              <a:t>bilan chaqirish</a:t>
            </a:r>
            <a:r>
              <a:rPr lang="ru-RU" sz="1900" dirty="0">
                <a:latin typeface="Arial" panose="020B0604020202020204" pitchFamily="34" charset="0"/>
                <a:ea typeface="Calibri" panose="020F0502020204030204" pitchFamily="34" charset="0"/>
                <a:cs typeface="Arial" panose="020B0604020202020204" pitchFamily="34" charset="0"/>
              </a:rPr>
              <a:t>;</a:t>
            </a:r>
          </a:p>
          <a:p>
            <a:pPr marL="342900" lvl="0" indent="-342900" algn="l" rtl="0">
              <a:lnSpc>
                <a:spcPct val="107000"/>
              </a:lnSpc>
              <a:spcAft>
                <a:spcPts val="0"/>
              </a:spcAft>
              <a:buFont typeface="Wingdings" panose="05000000000000000000" pitchFamily="2" charset="2"/>
              <a:buChar char=""/>
            </a:pPr>
            <a:r>
              <a:rPr lang="ru-RU" sz="1900" dirty="0">
                <a:solidFill>
                  <a:srgbClr val="C00000"/>
                </a:solidFill>
                <a:latin typeface="Arial" panose="020B0604020202020204" pitchFamily="34" charset="0"/>
                <a:ea typeface="Calibri" panose="020F0502020204030204" pitchFamily="34" charset="0"/>
                <a:cs typeface="Arial" panose="020B0604020202020204" pitchFamily="34" charset="0"/>
              </a:rPr>
              <a:t>optimist bo'ling</a:t>
            </a:r>
            <a:r>
              <a:rPr lang="ru-RU" sz="1900" dirty="0">
                <a:latin typeface="Arial" panose="020B0604020202020204" pitchFamily="34" charset="0"/>
                <a:ea typeface="Calibri" panose="020F0502020204030204" pitchFamily="34" charset="0"/>
                <a:cs typeface="Arial" panose="020B0604020202020204" pitchFamily="34" charset="0"/>
              </a:rPr>
              <a:t>- sizning hayotga bo'lgan munosabatingiz boshqalarga ta'sir qiladi;</a:t>
            </a:r>
          </a:p>
          <a:p>
            <a:pPr marL="342900" lvl="0" indent="-342900" algn="l" rtl="0">
              <a:lnSpc>
                <a:spcPct val="107000"/>
              </a:lnSpc>
              <a:spcAft>
                <a:spcPts val="0"/>
              </a:spcAft>
              <a:buFont typeface="Wingdings" panose="05000000000000000000" pitchFamily="2" charset="2"/>
              <a:buChar char=""/>
            </a:pPr>
            <a:r>
              <a:rPr lang="ru-RU" sz="1900" dirty="0">
                <a:solidFill>
                  <a:srgbClr val="C00000"/>
                </a:solidFill>
                <a:latin typeface="Arial" panose="020B0604020202020204" pitchFamily="34" charset="0"/>
                <a:ea typeface="Calibri" panose="020F0502020204030204" pitchFamily="34" charset="0"/>
                <a:cs typeface="Arial" panose="020B0604020202020204" pitchFamily="34" charset="0"/>
              </a:rPr>
              <a:t>mehmonlarga hech qachon yo'q demang</a:t>
            </a:r>
            <a:r>
              <a:rPr lang="ru-RU" sz="1900" dirty="0">
                <a:latin typeface="Arial" panose="020B0604020202020204" pitchFamily="34" charset="0"/>
                <a:ea typeface="Calibri" panose="020F0502020204030204" pitchFamily="34" charset="0"/>
                <a:cs typeface="Arial" panose="020B0604020202020204" pitchFamily="34" charset="0"/>
              </a:rPr>
              <a:t>, lekin faqat: "Men </a:t>
            </a:r>
            <a:r>
              <a:rPr lang="ru-RU" sz="1900" dirty="0" err="1">
                <a:latin typeface="Arial" panose="020B0604020202020204" pitchFamily="34" charset="0"/>
                <a:ea typeface="Calibri" panose="020F0502020204030204" pitchFamily="34" charset="0"/>
                <a:cs typeface="Arial" panose="020B0604020202020204" pitchFamily="34" charset="0"/>
              </a:rPr>
              <a:t>yana</a:t>
            </a:r>
            <a:r>
              <a:rPr lang="ru-RU" sz="1900" dirty="0">
                <a:latin typeface="Arial" panose="020B0604020202020204" pitchFamily="34" charset="0"/>
                <a:ea typeface="Calibri" panose="020F0502020204030204" pitchFamily="34" charset="0"/>
                <a:cs typeface="Arial" panose="020B0604020202020204" pitchFamily="34" charset="0"/>
              </a:rPr>
              <a:t> </a:t>
            </a:r>
            <a:r>
              <a:rPr lang="en-US" sz="1900" dirty="0" err="1" smtClean="0">
                <a:latin typeface="Arial" panose="020B0604020202020204" pitchFamily="34" charset="0"/>
                <a:ea typeface="Calibri" panose="020F0502020204030204" pitchFamily="34" charset="0"/>
                <a:cs typeface="Arial" panose="020B0604020202020204" pitchFamily="34" charset="0"/>
              </a:rPr>
              <a:t>tekshirib</a:t>
            </a:r>
            <a:r>
              <a:rPr lang="en-US" sz="1900" dirty="0" smtClean="0">
                <a:latin typeface="Arial" panose="020B0604020202020204" pitchFamily="34" charset="0"/>
                <a:ea typeface="Calibri" panose="020F0502020204030204" pitchFamily="34" charset="0"/>
                <a:cs typeface="Arial" panose="020B0604020202020204" pitchFamily="34" charset="0"/>
              </a:rPr>
              <a:t> </a:t>
            </a:r>
            <a:r>
              <a:rPr lang="en-US" sz="1900" dirty="0" err="1" smtClean="0">
                <a:latin typeface="Arial" panose="020B0604020202020204" pitchFamily="34" charset="0"/>
                <a:ea typeface="Calibri" panose="020F0502020204030204" pitchFamily="34" charset="0"/>
                <a:cs typeface="Arial" panose="020B0604020202020204" pitchFamily="34" charset="0"/>
              </a:rPr>
              <a:t>ko’raman</a:t>
            </a:r>
            <a:r>
              <a:rPr lang="ru-RU" sz="1900" dirty="0" smtClean="0">
                <a:latin typeface="Arial" panose="020B0604020202020204" pitchFamily="34" charset="0"/>
                <a:ea typeface="Calibri" panose="020F0502020204030204" pitchFamily="34" charset="0"/>
                <a:cs typeface="Arial" panose="020B0604020202020204" pitchFamily="34" charset="0"/>
              </a:rPr>
              <a:t>“</a:t>
            </a:r>
            <a:r>
              <a:rPr lang="en-US" sz="1900" dirty="0" smtClean="0">
                <a:latin typeface="Arial" panose="020B0604020202020204" pitchFamily="34" charset="0"/>
                <a:ea typeface="Calibri" panose="020F0502020204030204" pitchFamily="34" charset="0"/>
                <a:cs typeface="Arial" panose="020B0604020202020204" pitchFamily="34" charset="0"/>
              </a:rPr>
              <a:t> </a:t>
            </a:r>
            <a:r>
              <a:rPr lang="en-US" sz="1900" dirty="0" err="1" smtClean="0">
                <a:latin typeface="Arial" panose="020B0604020202020204" pitchFamily="34" charset="0"/>
                <a:ea typeface="Calibri" panose="020F0502020204030204" pitchFamily="34" charset="0"/>
                <a:cs typeface="Arial" panose="020B0604020202020204" pitchFamily="34" charset="0"/>
              </a:rPr>
              <a:t>deyishni</a:t>
            </a:r>
            <a:r>
              <a:rPr lang="en-US" sz="1900" dirty="0" smtClean="0">
                <a:latin typeface="Arial" panose="020B0604020202020204" pitchFamily="34" charset="0"/>
                <a:ea typeface="Calibri" panose="020F0502020204030204" pitchFamily="34" charset="0"/>
                <a:cs typeface="Arial" panose="020B0604020202020204" pitchFamily="34" charset="0"/>
              </a:rPr>
              <a:t> </a:t>
            </a:r>
            <a:r>
              <a:rPr lang="en-US" sz="1900" dirty="0" err="1" smtClean="0">
                <a:latin typeface="Arial" panose="020B0604020202020204" pitchFamily="34" charset="0"/>
                <a:ea typeface="Calibri" panose="020F0502020204030204" pitchFamily="34" charset="0"/>
                <a:cs typeface="Arial" panose="020B0604020202020204" pitchFamily="34" charset="0"/>
              </a:rPr>
              <a:t>unutmang</a:t>
            </a:r>
            <a:r>
              <a:rPr lang="en-US" sz="1900" dirty="0" smtClean="0">
                <a:latin typeface="Arial" panose="020B0604020202020204" pitchFamily="34" charset="0"/>
                <a:ea typeface="Calibri" panose="020F0502020204030204" pitchFamily="34" charset="0"/>
                <a:cs typeface="Arial" panose="020B0604020202020204" pitchFamily="34" charset="0"/>
              </a:rPr>
              <a:t>.</a:t>
            </a:r>
            <a:endParaRPr lang="ru-RU" sz="1900" dirty="0">
              <a:latin typeface="Arial" panose="020B0604020202020204" pitchFamily="34" charset="0"/>
              <a:ea typeface="Calibri" panose="020F0502020204030204" pitchFamily="34" charset="0"/>
              <a:cs typeface="Arial" panose="020B0604020202020204" pitchFamily="34" charset="0"/>
            </a:endParaRPr>
          </a:p>
          <a:p>
            <a:pPr marL="342900" lvl="0" indent="-342900" algn="l" rtl="0">
              <a:lnSpc>
                <a:spcPct val="107000"/>
              </a:lnSpc>
              <a:spcAft>
                <a:spcPts val="0"/>
              </a:spcAft>
              <a:buFont typeface="Wingdings" panose="05000000000000000000" pitchFamily="2" charset="2"/>
              <a:buChar char=""/>
            </a:pPr>
            <a:r>
              <a:rPr lang="ru-RU" sz="1900" dirty="0">
                <a:solidFill>
                  <a:srgbClr val="C00000"/>
                </a:solidFill>
                <a:latin typeface="Arial" panose="020B0604020202020204" pitchFamily="34" charset="0"/>
                <a:ea typeface="Calibri" panose="020F0502020204030204" pitchFamily="34" charset="0"/>
                <a:cs typeface="Arial" panose="020B0604020202020204" pitchFamily="34" charset="0"/>
              </a:rPr>
              <a:t>mehmonlarga hurmat bilan </a:t>
            </a:r>
            <a:r>
              <a:rPr lang="ru-RU" sz="1900" dirty="0" err="1">
                <a:solidFill>
                  <a:srgbClr val="C00000"/>
                </a:solidFill>
                <a:latin typeface="Arial" panose="020B0604020202020204" pitchFamily="34" charset="0"/>
                <a:ea typeface="Calibri" panose="020F0502020204030204" pitchFamily="34" charset="0"/>
                <a:cs typeface="Arial" panose="020B0604020202020204" pitchFamily="34" charset="0"/>
              </a:rPr>
              <a:t>munosabatda</a:t>
            </a:r>
            <a:r>
              <a:rPr lang="ru-RU" sz="19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ru-RU" sz="1900"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bo'ling</a:t>
            </a:r>
            <a:r>
              <a:rPr lang="en-US" sz="1900"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ru-RU" sz="1900" dirty="0" smtClean="0">
                <a:latin typeface="Arial" panose="020B0604020202020204" pitchFamily="34" charset="0"/>
                <a:ea typeface="Calibri" panose="020F0502020204030204" pitchFamily="34" charset="0"/>
                <a:cs typeface="Arial" panose="020B0604020202020204" pitchFamily="34" charset="0"/>
              </a:rPr>
              <a:t>, </a:t>
            </a:r>
            <a:r>
              <a:rPr lang="ru-RU" sz="1900" dirty="0">
                <a:latin typeface="Arial" panose="020B0604020202020204" pitchFamily="34" charset="0"/>
                <a:ea typeface="Calibri" panose="020F0502020204030204" pitchFamily="34" charset="0"/>
                <a:cs typeface="Arial" panose="020B0604020202020204" pitchFamily="34" charset="0"/>
              </a:rPr>
              <a:t>go'yo ular </a:t>
            </a:r>
            <a:r>
              <a:rPr lang="ru-RU" sz="1900" dirty="0" err="1">
                <a:latin typeface="Arial" panose="020B0604020202020204" pitchFamily="34" charset="0"/>
                <a:ea typeface="Calibri" panose="020F0502020204030204" pitchFamily="34" charset="0"/>
                <a:cs typeface="Arial" panose="020B0604020202020204" pitchFamily="34" charset="0"/>
              </a:rPr>
              <a:t>sizni</a:t>
            </a:r>
            <a:r>
              <a:rPr lang="ru-RU" sz="1900" dirty="0">
                <a:latin typeface="Arial" panose="020B0604020202020204" pitchFamily="34" charset="0"/>
                <a:ea typeface="Calibri" panose="020F0502020204030204" pitchFamily="34" charset="0"/>
                <a:cs typeface="Arial" panose="020B0604020202020204" pitchFamily="34" charset="0"/>
              </a:rPr>
              <a:t> </a:t>
            </a:r>
            <a:r>
              <a:rPr lang="ru-RU" sz="1900" dirty="0" err="1" smtClean="0">
                <a:latin typeface="Arial" panose="020B0604020202020204" pitchFamily="34" charset="0"/>
                <a:ea typeface="Calibri" panose="020F0502020204030204" pitchFamily="34" charset="0"/>
                <a:cs typeface="Arial" panose="020B0604020202020204" pitchFamily="34" charset="0"/>
              </a:rPr>
              <a:t>uy</a:t>
            </a:r>
            <a:r>
              <a:rPr lang="en-US" sz="1900" dirty="0" err="1" smtClean="0">
                <a:latin typeface="Arial" panose="020B0604020202020204" pitchFamily="34" charset="0"/>
                <a:ea typeface="Calibri" panose="020F0502020204030204" pitchFamily="34" charset="0"/>
                <a:cs typeface="Arial" panose="020B0604020202020204" pitchFamily="34" charset="0"/>
              </a:rPr>
              <a:t>ingizda</a:t>
            </a:r>
            <a:r>
              <a:rPr lang="en-US" sz="1900" dirty="0" smtClean="0">
                <a:latin typeface="Arial" panose="020B0604020202020204" pitchFamily="34" charset="0"/>
                <a:ea typeface="Calibri" panose="020F0502020204030204" pitchFamily="34" charset="0"/>
                <a:cs typeface="Arial" panose="020B0604020202020204" pitchFamily="34" charset="0"/>
              </a:rPr>
              <a:t> </a:t>
            </a:r>
            <a:r>
              <a:rPr lang="en-US" sz="1900" dirty="0" err="1" smtClean="0">
                <a:latin typeface="Arial" panose="020B0604020202020204" pitchFamily="34" charset="0"/>
                <a:ea typeface="Calibri" panose="020F0502020204030204" pitchFamily="34" charset="0"/>
                <a:cs typeface="Arial" panose="020B0604020202020204" pitchFamily="34" charset="0"/>
              </a:rPr>
              <a:t>mehmondek</a:t>
            </a:r>
            <a:r>
              <a:rPr lang="ru-RU" sz="1900" dirty="0" smtClean="0">
                <a:latin typeface="Arial" panose="020B0604020202020204" pitchFamily="34" charset="0"/>
                <a:ea typeface="Calibri" panose="020F0502020204030204" pitchFamily="34" charset="0"/>
                <a:cs typeface="Arial" panose="020B0604020202020204" pitchFamily="34" charset="0"/>
              </a:rPr>
              <a:t>;</a:t>
            </a:r>
            <a:endParaRPr lang="ru-RU" sz="1900" dirty="0">
              <a:latin typeface="Arial" panose="020B0604020202020204" pitchFamily="34" charset="0"/>
              <a:ea typeface="Calibri" panose="020F0502020204030204" pitchFamily="34" charset="0"/>
              <a:cs typeface="Arial" panose="020B0604020202020204" pitchFamily="34" charset="0"/>
            </a:endParaRPr>
          </a:p>
          <a:p>
            <a:pPr marL="342900" lvl="0" indent="-342900" algn="l" rtl="0">
              <a:lnSpc>
                <a:spcPct val="107000"/>
              </a:lnSpc>
              <a:spcAft>
                <a:spcPts val="0"/>
              </a:spcAft>
              <a:buFont typeface="Wingdings" panose="05000000000000000000" pitchFamily="2" charset="2"/>
              <a:buChar char=""/>
            </a:pPr>
            <a:r>
              <a:rPr lang="ru-RU" sz="1900" dirty="0">
                <a:solidFill>
                  <a:srgbClr val="C00000"/>
                </a:solidFill>
                <a:latin typeface="Arial" panose="020B0604020202020204" pitchFamily="34" charset="0"/>
                <a:ea typeface="Calibri" panose="020F0502020204030204" pitchFamily="34" charset="0"/>
                <a:cs typeface="Arial" panose="020B0604020202020204" pitchFamily="34" charset="0"/>
              </a:rPr>
              <a:t>tozalik</a:t>
            </a:r>
            <a:r>
              <a:rPr lang="ru-RU" sz="1900" dirty="0">
                <a:latin typeface="Arial" panose="020B0604020202020204" pitchFamily="34" charset="0"/>
                <a:ea typeface="Calibri" panose="020F0502020204030204" pitchFamily="34" charset="0"/>
                <a:cs typeface="Arial" panose="020B0604020202020204" pitchFamily="34" charset="0"/>
              </a:rPr>
              <a:t> </a:t>
            </a:r>
            <a:r>
              <a:rPr lang="ru-RU" sz="1900" dirty="0" smtClean="0">
                <a:latin typeface="Arial" panose="020B0604020202020204" pitchFamily="34" charset="0"/>
                <a:ea typeface="Calibri" panose="020F0502020204030204" pitchFamily="34" charset="0"/>
                <a:cs typeface="Arial" panose="020B0604020202020204" pitchFamily="34" charset="0"/>
              </a:rPr>
              <a:t>- </a:t>
            </a:r>
            <a:r>
              <a:rPr lang="ru-RU" sz="1900" dirty="0" err="1" smtClean="0">
                <a:latin typeface="Arial" panose="020B0604020202020204" pitchFamily="34" charset="0"/>
                <a:ea typeface="Calibri" panose="020F0502020204030204" pitchFamily="34" charset="0"/>
                <a:cs typeface="Arial" panose="020B0604020202020204" pitchFamily="34" charset="0"/>
              </a:rPr>
              <a:t>talab</a:t>
            </a:r>
            <a:r>
              <a:rPr lang="ru-RU" sz="1900" dirty="0" smtClean="0">
                <a:latin typeface="Arial" panose="020B0604020202020204" pitchFamily="34" charset="0"/>
                <a:ea typeface="Calibri" panose="020F0502020204030204" pitchFamily="34" charset="0"/>
                <a:cs typeface="Arial" panose="020B0604020202020204" pitchFamily="34" charset="0"/>
              </a:rPr>
              <a:t> </a:t>
            </a:r>
            <a:r>
              <a:rPr lang="ru-RU" sz="1900" dirty="0" err="1" smtClean="0">
                <a:latin typeface="Arial" panose="020B0604020202020204" pitchFamily="34" charset="0"/>
                <a:ea typeface="Calibri" panose="020F0502020204030204" pitchFamily="34" charset="0"/>
                <a:cs typeface="Arial" panose="020B0604020202020204" pitchFamily="34" charset="0"/>
              </a:rPr>
              <a:t>qilinadi</a:t>
            </a:r>
            <a:r>
              <a:rPr lang="ru-RU" sz="1900" dirty="0" smtClean="0">
                <a:latin typeface="Arial" panose="020B0604020202020204" pitchFamily="34" charset="0"/>
                <a:ea typeface="Calibri" panose="020F0502020204030204" pitchFamily="34" charset="0"/>
                <a:cs typeface="Arial" panose="020B0604020202020204" pitchFamily="34" charset="0"/>
              </a:rPr>
              <a:t>,</a:t>
            </a:r>
            <a:r>
              <a:rPr lang="en-US" sz="1900" dirty="0" err="1" smtClean="0">
                <a:latin typeface="Arial" panose="020B0604020202020204" pitchFamily="34" charset="0"/>
                <a:ea typeface="Calibri" panose="020F0502020204030204" pitchFamily="34" charset="0"/>
                <a:cs typeface="Arial" panose="020B0604020202020204" pitchFamily="34" charset="0"/>
              </a:rPr>
              <a:t>chunki</a:t>
            </a:r>
            <a:r>
              <a:rPr lang="en-US" sz="1900" dirty="0" smtClean="0">
                <a:latin typeface="Arial" panose="020B0604020202020204" pitchFamily="34" charset="0"/>
                <a:ea typeface="Calibri" panose="020F0502020204030204" pitchFamily="34" charset="0"/>
                <a:cs typeface="Arial" panose="020B0604020202020204" pitchFamily="34" charset="0"/>
              </a:rPr>
              <a:t> </a:t>
            </a:r>
            <a:r>
              <a:rPr lang="en-US" sz="1900" dirty="0" err="1" smtClean="0">
                <a:latin typeface="Arial" panose="020B0604020202020204" pitchFamily="34" charset="0"/>
                <a:ea typeface="Calibri" panose="020F0502020204030204" pitchFamily="34" charset="0"/>
                <a:cs typeface="Arial" panose="020B0604020202020204" pitchFamily="34" charset="0"/>
              </a:rPr>
              <a:t>tozalik</a:t>
            </a:r>
            <a:r>
              <a:rPr lang="ru-RU" sz="1900" dirty="0" smtClean="0">
                <a:latin typeface="Arial" panose="020B0604020202020204" pitchFamily="34" charset="0"/>
                <a:ea typeface="Calibri" panose="020F0502020204030204" pitchFamily="34" charset="0"/>
                <a:cs typeface="Arial" panose="020B0604020202020204" pitchFamily="34" charset="0"/>
              </a:rPr>
              <a:t>  mehmonxona haqida </a:t>
            </a:r>
            <a:r>
              <a:rPr lang="ru-RU" sz="1900" dirty="0" err="1" smtClean="0">
                <a:latin typeface="Arial" panose="020B0604020202020204" pitchFamily="34" charset="0"/>
                <a:ea typeface="Calibri" panose="020F0502020204030204" pitchFamily="34" charset="0"/>
                <a:cs typeface="Arial" panose="020B0604020202020204" pitchFamily="34" charset="0"/>
              </a:rPr>
              <a:t>taassurot</a:t>
            </a:r>
            <a:r>
              <a:rPr lang="ru-RU" sz="1900" dirty="0" smtClean="0">
                <a:latin typeface="Arial" panose="020B0604020202020204" pitchFamily="34" charset="0"/>
                <a:ea typeface="Calibri" panose="020F0502020204030204" pitchFamily="34" charset="0"/>
                <a:cs typeface="Arial" panose="020B0604020202020204" pitchFamily="34" charset="0"/>
              </a:rPr>
              <a:t> </a:t>
            </a:r>
            <a:r>
              <a:rPr lang="en-US" sz="1900" dirty="0" err="1" smtClean="0">
                <a:latin typeface="Arial" panose="020B0604020202020204" pitchFamily="34" charset="0"/>
                <a:ea typeface="Calibri" panose="020F0502020204030204" pitchFamily="34" charset="0"/>
                <a:cs typeface="Arial" panose="020B0604020202020204" pitchFamily="34" charset="0"/>
              </a:rPr>
              <a:t>paydo</a:t>
            </a:r>
            <a:r>
              <a:rPr lang="en-US" sz="1900" dirty="0" smtClean="0">
                <a:latin typeface="Arial" panose="020B0604020202020204" pitchFamily="34" charset="0"/>
                <a:ea typeface="Calibri" panose="020F0502020204030204" pitchFamily="34" charset="0"/>
                <a:cs typeface="Arial" panose="020B0604020202020204" pitchFamily="34" charset="0"/>
              </a:rPr>
              <a:t> </a:t>
            </a:r>
            <a:r>
              <a:rPr lang="en-US" sz="1900" dirty="0" err="1" smtClean="0">
                <a:latin typeface="Arial" panose="020B0604020202020204" pitchFamily="34" charset="0"/>
                <a:ea typeface="Calibri" panose="020F0502020204030204" pitchFamily="34" charset="0"/>
                <a:cs typeface="Arial" panose="020B0604020202020204" pitchFamily="34" charset="0"/>
              </a:rPr>
              <a:t>qiladi</a:t>
            </a:r>
            <a:r>
              <a:rPr lang="ru-RU" sz="1900" dirty="0" err="1" smtClean="0">
                <a:latin typeface="Arial" panose="020B0604020202020204" pitchFamily="34" charset="0"/>
                <a:ea typeface="Calibri" panose="020F0502020204030204" pitchFamily="34" charset="0"/>
                <a:cs typeface="Arial" panose="020B0604020202020204" pitchFamily="34" charset="0"/>
              </a:rPr>
              <a:t>i</a:t>
            </a:r>
            <a:r>
              <a:rPr lang="ru-RU" sz="1900" dirty="0" smtClean="0">
                <a:latin typeface="Arial" panose="020B0604020202020204" pitchFamily="34" charset="0"/>
                <a:ea typeface="Calibri" panose="020F0502020204030204" pitchFamily="34" charset="0"/>
                <a:cs typeface="Arial" panose="020B0604020202020204" pitchFamily="34" charset="0"/>
              </a:rPr>
              <a:t>;</a:t>
            </a:r>
            <a:endParaRPr lang="ru-RU" sz="1900" dirty="0">
              <a:latin typeface="Arial" panose="020B0604020202020204" pitchFamily="34" charset="0"/>
              <a:ea typeface="Calibri" panose="020F0502020204030204" pitchFamily="34" charset="0"/>
              <a:cs typeface="Arial" panose="020B0604020202020204" pitchFamily="34" charset="0"/>
            </a:endParaRPr>
          </a:p>
          <a:p>
            <a:pPr marL="342900" lvl="0" indent="-342900" algn="l" rtl="0">
              <a:lnSpc>
                <a:spcPct val="107000"/>
              </a:lnSpc>
              <a:spcAft>
                <a:spcPts val="0"/>
              </a:spcAft>
              <a:buFont typeface="Wingdings" panose="05000000000000000000" pitchFamily="2" charset="2"/>
              <a:buChar char=""/>
            </a:pPr>
            <a:r>
              <a:rPr lang="ru-RU" sz="1900" dirty="0" err="1">
                <a:solidFill>
                  <a:srgbClr val="C00000"/>
                </a:solidFill>
                <a:latin typeface="Arial" panose="020B0604020202020204" pitchFamily="34" charset="0"/>
                <a:ea typeface="Calibri" panose="020F0502020204030204" pitchFamily="34" charset="0"/>
                <a:cs typeface="Arial" panose="020B0604020202020204" pitchFamily="34" charset="0"/>
              </a:rPr>
              <a:t>puxtalik</a:t>
            </a:r>
            <a:r>
              <a:rPr lang="ru-RU" sz="19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1900" dirty="0" smtClean="0">
                <a:solidFill>
                  <a:srgbClr val="C00000"/>
                </a:solidFill>
                <a:latin typeface="Arial" panose="020B0604020202020204" pitchFamily="34" charset="0"/>
                <a:ea typeface="Calibri" panose="020F0502020204030204" pitchFamily="34" charset="0"/>
                <a:cs typeface="Arial" panose="020B0604020202020204" pitchFamily="34" charset="0"/>
              </a:rPr>
              <a:t>-</a:t>
            </a:r>
            <a:r>
              <a:rPr lang="ru-RU" sz="1900" dirty="0" err="1" smtClean="0">
                <a:latin typeface="Arial" panose="020B0604020202020204" pitchFamily="34" charset="0"/>
                <a:ea typeface="Calibri" panose="020F0502020204030204" pitchFamily="34" charset="0"/>
                <a:cs typeface="Arial" panose="020B0604020202020204" pitchFamily="34" charset="0"/>
              </a:rPr>
              <a:t>ishonchni</a:t>
            </a:r>
            <a:r>
              <a:rPr lang="ru-RU" sz="1900" dirty="0" smtClean="0">
                <a:latin typeface="Arial" panose="020B0604020202020204" pitchFamily="34" charset="0"/>
                <a:ea typeface="Calibri" panose="020F0502020204030204" pitchFamily="34" charset="0"/>
                <a:cs typeface="Arial" panose="020B0604020202020204" pitchFamily="34" charset="0"/>
              </a:rPr>
              <a:t> </a:t>
            </a:r>
            <a:r>
              <a:rPr lang="ru-RU" sz="1900" dirty="0">
                <a:latin typeface="Arial" panose="020B0604020202020204" pitchFamily="34" charset="0"/>
                <a:ea typeface="Calibri" panose="020F0502020204030204" pitchFamily="34" charset="0"/>
                <a:cs typeface="Arial" panose="020B0604020202020204" pitchFamily="34" charset="0"/>
              </a:rPr>
              <a:t>uyg'otadi;</a:t>
            </a:r>
          </a:p>
          <a:p>
            <a:pPr marL="342900" lvl="0" indent="-342900">
              <a:lnSpc>
                <a:spcPct val="107000"/>
              </a:lnSpc>
              <a:buFont typeface="Wingdings" panose="05000000000000000000" pitchFamily="2" charset="2"/>
              <a:buChar char=""/>
            </a:pPr>
            <a:r>
              <a:rPr lang="ru-RU" sz="1900" dirty="0" err="1">
                <a:solidFill>
                  <a:srgbClr val="C00000"/>
                </a:solidFill>
                <a:latin typeface="Arial" panose="020B0604020202020204" pitchFamily="34" charset="0"/>
                <a:ea typeface="Calibri" panose="020F0502020204030204" pitchFamily="34" charset="0"/>
                <a:cs typeface="Arial" panose="020B0604020202020204" pitchFamily="34" charset="0"/>
              </a:rPr>
              <a:t>mehmondo'stlik</a:t>
            </a:r>
            <a:r>
              <a:rPr lang="ru-RU" sz="1900" dirty="0">
                <a:latin typeface="Arial" panose="020B0604020202020204" pitchFamily="34" charset="0"/>
                <a:ea typeface="Calibri" panose="020F0502020204030204" pitchFamily="34" charset="0"/>
                <a:cs typeface="Arial" panose="020B0604020202020204" pitchFamily="34" charset="0"/>
              </a:rPr>
              <a:t>- </a:t>
            </a:r>
            <a:r>
              <a:rPr lang="uz-Latn-UZ" sz="2000" dirty="0" smtClean="0">
                <a:latin typeface="Arial" pitchFamily="34" charset="0"/>
                <a:cs typeface="Arial" pitchFamily="34" charset="0"/>
              </a:rPr>
              <a:t>shou-biznes, ommaviy t</a:t>
            </a:r>
            <a:r>
              <a:rPr lang="en-US" sz="2000" dirty="0" err="1" smtClean="0">
                <a:latin typeface="Arial" pitchFamily="34" charset="0"/>
                <a:cs typeface="Arial" pitchFamily="34" charset="0"/>
              </a:rPr>
              <a:t>adbirlarni</a:t>
            </a:r>
            <a:r>
              <a:rPr lang="en-US" sz="2000" dirty="0" smtClean="0">
                <a:latin typeface="Arial" pitchFamily="34" charset="0"/>
                <a:cs typeface="Arial" pitchFamily="34" charset="0"/>
              </a:rPr>
              <a:t> </a:t>
            </a:r>
            <a:r>
              <a:rPr lang="uz-Latn-UZ" sz="2000" dirty="0" smtClean="0">
                <a:latin typeface="Arial" pitchFamily="34" charset="0"/>
                <a:cs typeface="Arial" pitchFamily="34" charset="0"/>
              </a:rPr>
              <a:t>tashkil qilish san'ati va </a:t>
            </a:r>
            <a:r>
              <a:rPr lang="en-US" sz="2000" dirty="0" err="1" smtClean="0">
                <a:latin typeface="Arial" pitchFamily="34" charset="0"/>
                <a:cs typeface="Arial" pitchFamily="34" charset="0"/>
              </a:rPr>
              <a:t>mahoratini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ko’rsatish</a:t>
            </a:r>
            <a:r>
              <a:rPr lang="uz-Latn-UZ" sz="2000" dirty="0" smtClean="0">
                <a:latin typeface="Arial" pitchFamily="34" charset="0"/>
                <a:cs typeface="Arial" pitchFamily="34" charset="0"/>
              </a:rPr>
              <a:t>, mahsulotni yuz</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ifodasi</a:t>
            </a:r>
            <a:r>
              <a:rPr lang="en-US" sz="2000" dirty="0" smtClean="0">
                <a:latin typeface="Arial" pitchFamily="34" charset="0"/>
                <a:cs typeface="Arial" pitchFamily="34" charset="0"/>
              </a:rPr>
              <a:t> </a:t>
            </a:r>
            <a:r>
              <a:rPr lang="uz-Latn-UZ" sz="2000" dirty="0" smtClean="0">
                <a:latin typeface="Arial" pitchFamily="34" charset="0"/>
                <a:cs typeface="Arial" pitchFamily="34" charset="0"/>
              </a:rPr>
              <a:t> bilan ko'rsat</a:t>
            </a:r>
            <a:r>
              <a:rPr lang="en-US" sz="2000" dirty="0" smtClean="0">
                <a:latin typeface="Arial" pitchFamily="34" charset="0"/>
                <a:cs typeface="Arial" pitchFamily="34" charset="0"/>
              </a:rPr>
              <a:t>a </a:t>
            </a:r>
            <a:r>
              <a:rPr lang="en-US" sz="2000" dirty="0" err="1" smtClean="0">
                <a:latin typeface="Arial" pitchFamily="34" charset="0"/>
                <a:cs typeface="Arial" pitchFamily="34" charset="0"/>
              </a:rPr>
              <a:t>olishi</a:t>
            </a:r>
            <a:r>
              <a:rPr lang="en-US" sz="2000" dirty="0" smtClean="0">
                <a:latin typeface="Arial" pitchFamily="34" charset="0"/>
                <a:cs typeface="Arial" pitchFamily="34" charset="0"/>
              </a:rPr>
              <a:t> </a:t>
            </a:r>
            <a:r>
              <a:rPr lang="uz-Latn-UZ" sz="2000" dirty="0" smtClean="0">
                <a:latin typeface="Arial" pitchFamily="34" charset="0"/>
                <a:cs typeface="Arial" pitchFamily="34" charset="0"/>
              </a:rPr>
              <a:t> kerak</a:t>
            </a:r>
            <a:r>
              <a:rPr lang="ru-RU" sz="1900" dirty="0" smtClean="0">
                <a:latin typeface="Arial" panose="020B0604020202020204" pitchFamily="34" charset="0"/>
                <a:ea typeface="Calibri" panose="020F0502020204030204" pitchFamily="34" charset="0"/>
                <a:cs typeface="Arial" panose="020B0604020202020204" pitchFamily="34" charset="0"/>
              </a:rPr>
              <a:t>;</a:t>
            </a:r>
            <a:endParaRPr lang="ru-RU" sz="1900" dirty="0">
              <a:latin typeface="Arial" panose="020B0604020202020204" pitchFamily="34" charset="0"/>
              <a:ea typeface="Calibri" panose="020F0502020204030204" pitchFamily="34" charset="0"/>
              <a:cs typeface="Arial" panose="020B0604020202020204" pitchFamily="34" charset="0"/>
            </a:endParaRPr>
          </a:p>
          <a:p>
            <a:pPr marL="342900" lvl="0" indent="-342900" algn="l" rtl="0">
              <a:lnSpc>
                <a:spcPct val="107000"/>
              </a:lnSpc>
              <a:spcAft>
                <a:spcPts val="0"/>
              </a:spcAft>
              <a:buFont typeface="Wingdings" panose="05000000000000000000" pitchFamily="2" charset="2"/>
              <a:buChar char=""/>
            </a:pPr>
            <a:r>
              <a:rPr lang="ru-RU" sz="1900" dirty="0">
                <a:solidFill>
                  <a:srgbClr val="C00000"/>
                </a:solidFill>
                <a:latin typeface="Arial" panose="020B0604020202020204" pitchFamily="34" charset="0"/>
                <a:ea typeface="Calibri" panose="020F0502020204030204" pitchFamily="34" charset="0"/>
                <a:cs typeface="Arial" panose="020B0604020202020204" pitchFamily="34" charset="0"/>
              </a:rPr>
              <a:t>sifatga </a:t>
            </a:r>
            <a:r>
              <a:rPr lang="ru-RU" sz="1900" dirty="0" err="1">
                <a:solidFill>
                  <a:srgbClr val="C00000"/>
                </a:solidFill>
                <a:latin typeface="Arial" panose="020B0604020202020204" pitchFamily="34" charset="0"/>
                <a:ea typeface="Calibri" panose="020F0502020204030204" pitchFamily="34" charset="0"/>
                <a:cs typeface="Arial" panose="020B0604020202020204" pitchFamily="34" charset="0"/>
              </a:rPr>
              <a:t>yo'naltirilgan</a:t>
            </a:r>
            <a:r>
              <a:rPr lang="ru-RU" sz="19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ru-RU" sz="1900"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bo'ling</a:t>
            </a:r>
            <a:r>
              <a:rPr lang="ru-RU" sz="1900" dirty="0" smtClean="0">
                <a:latin typeface="Arial" panose="020B0604020202020204" pitchFamily="34" charset="0"/>
                <a:ea typeface="Calibri" panose="020F0502020204030204" pitchFamily="34" charset="0"/>
                <a:cs typeface="Arial" panose="020B0604020202020204" pitchFamily="34" charset="0"/>
              </a:rPr>
              <a:t>: </a:t>
            </a:r>
            <a:r>
              <a:rPr lang="ru-RU" sz="1900" dirty="0">
                <a:latin typeface="Arial" panose="020B0604020202020204" pitchFamily="34" charset="0"/>
                <a:ea typeface="Calibri" panose="020F0502020204030204" pitchFamily="34" charset="0"/>
                <a:cs typeface="Arial" panose="020B0604020202020204" pitchFamily="34" charset="0"/>
              </a:rPr>
              <a:t>xizmat sifati - birinchi navbatda, </a:t>
            </a:r>
            <a:r>
              <a:rPr lang="ru-RU" sz="1900" dirty="0" err="1" smtClean="0">
                <a:latin typeface="Arial" panose="020B0604020202020204" pitchFamily="34" charset="0"/>
                <a:ea typeface="Calibri" panose="020F0502020204030204" pitchFamily="34" charset="0"/>
                <a:cs typeface="Arial" panose="020B0604020202020204" pitchFamily="34" charset="0"/>
              </a:rPr>
              <a:t>tezlik</a:t>
            </a:r>
            <a:r>
              <a:rPr lang="en-US" sz="1900" dirty="0" smtClean="0">
                <a:latin typeface="Arial" panose="020B0604020202020204" pitchFamily="34" charset="0"/>
                <a:ea typeface="Calibri" panose="020F0502020204030204" pitchFamily="34" charset="0"/>
                <a:cs typeface="Arial" panose="020B0604020202020204" pitchFamily="34" charset="0"/>
              </a:rPr>
              <a:t>ka  </a:t>
            </a:r>
            <a:r>
              <a:rPr lang="en-US" sz="1900" dirty="0" err="1" smtClean="0">
                <a:latin typeface="Arial" panose="020B0604020202020204" pitchFamily="34" charset="0"/>
                <a:ea typeface="Calibri" panose="020F0502020204030204" pitchFamily="34" charset="0"/>
                <a:cs typeface="Arial" panose="020B0604020202020204" pitchFamily="34" charset="0"/>
              </a:rPr>
              <a:t>esa</a:t>
            </a:r>
            <a:r>
              <a:rPr lang="en-US" sz="1900" dirty="0" smtClean="0">
                <a:latin typeface="Arial" panose="020B0604020202020204" pitchFamily="34" charset="0"/>
                <a:ea typeface="Calibri" panose="020F0502020204030204" pitchFamily="34" charset="0"/>
                <a:cs typeface="Arial" panose="020B0604020202020204" pitchFamily="34" charset="0"/>
              </a:rPr>
              <a:t> </a:t>
            </a:r>
            <a:r>
              <a:rPr lang="ru-RU" sz="1900" dirty="0" smtClean="0">
                <a:latin typeface="Arial" panose="020B0604020202020204" pitchFamily="34" charset="0"/>
                <a:ea typeface="Calibri" panose="020F0502020204030204" pitchFamily="34" charset="0"/>
                <a:cs typeface="Arial" panose="020B0604020202020204" pitchFamily="34" charset="0"/>
              </a:rPr>
              <a:t> </a:t>
            </a:r>
            <a:r>
              <a:rPr lang="ru-RU" sz="1900" dirty="0" err="1">
                <a:latin typeface="Arial" panose="020B0604020202020204" pitchFamily="34" charset="0"/>
                <a:ea typeface="Calibri" panose="020F0502020204030204" pitchFamily="34" charset="0"/>
                <a:cs typeface="Arial" panose="020B0604020202020204" pitchFamily="34" charset="0"/>
              </a:rPr>
              <a:t>tajriba</a:t>
            </a:r>
            <a:r>
              <a:rPr lang="ru-RU" sz="1900" dirty="0">
                <a:latin typeface="Arial" panose="020B0604020202020204" pitchFamily="34" charset="0"/>
                <a:ea typeface="Calibri" panose="020F0502020204030204" pitchFamily="34" charset="0"/>
                <a:cs typeface="Arial" panose="020B0604020202020204" pitchFamily="34" charset="0"/>
              </a:rPr>
              <a:t> </a:t>
            </a:r>
            <a:r>
              <a:rPr lang="en-US" sz="1900" dirty="0" err="1" smtClean="0">
                <a:latin typeface="Arial" panose="020B0604020202020204" pitchFamily="34" charset="0"/>
                <a:ea typeface="Calibri" panose="020F0502020204030204" pitchFamily="34" charset="0"/>
                <a:cs typeface="Arial" panose="020B0604020202020204" pitchFamily="34" charset="0"/>
              </a:rPr>
              <a:t>orqali</a:t>
            </a:r>
            <a:r>
              <a:rPr lang="en-US" sz="1900" dirty="0" smtClean="0">
                <a:latin typeface="Arial" panose="020B0604020202020204" pitchFamily="34" charset="0"/>
                <a:ea typeface="Calibri" panose="020F0502020204030204" pitchFamily="34" charset="0"/>
                <a:cs typeface="Arial" panose="020B0604020202020204" pitchFamily="34" charset="0"/>
              </a:rPr>
              <a:t> </a:t>
            </a:r>
            <a:r>
              <a:rPr lang="en-US" sz="1900" dirty="0" err="1" smtClean="0">
                <a:latin typeface="Arial" panose="020B0604020202020204" pitchFamily="34" charset="0"/>
                <a:ea typeface="Calibri" panose="020F0502020204030204" pitchFamily="34" charset="0"/>
                <a:cs typeface="Arial" panose="020B0604020202020204" pitchFamily="34" charset="0"/>
              </a:rPr>
              <a:t>erishiladi</a:t>
            </a:r>
            <a:r>
              <a:rPr lang="en-US" sz="1900" dirty="0" smtClean="0">
                <a:latin typeface="Arial" panose="020B0604020202020204" pitchFamily="34" charset="0"/>
                <a:ea typeface="Calibri" panose="020F0502020204030204" pitchFamily="34" charset="0"/>
                <a:cs typeface="Arial" panose="020B0604020202020204" pitchFamily="34" charset="0"/>
              </a:rPr>
              <a:t>.</a:t>
            </a:r>
            <a:endParaRPr lang="ru-RU" sz="1900" dirty="0">
              <a:latin typeface="Arial" panose="020B0604020202020204" pitchFamily="34" charset="0"/>
              <a:ea typeface="Calibri" panose="020F0502020204030204" pitchFamily="34" charset="0"/>
              <a:cs typeface="Arial" panose="020B0604020202020204" pitchFamily="34" charset="0"/>
            </a:endParaRPr>
          </a:p>
          <a:p>
            <a:pPr marL="342900" lvl="0" indent="-342900" algn="l" rtl="0">
              <a:lnSpc>
                <a:spcPct val="107000"/>
              </a:lnSpc>
              <a:spcAft>
                <a:spcPts val="0"/>
              </a:spcAft>
              <a:buFont typeface="Wingdings" panose="05000000000000000000" pitchFamily="2" charset="2"/>
              <a:buChar char=""/>
            </a:pPr>
            <a:r>
              <a:rPr lang="ru-RU" sz="1900" dirty="0">
                <a:solidFill>
                  <a:srgbClr val="C00000"/>
                </a:solidFill>
                <a:latin typeface="Arial" panose="020B0604020202020204" pitchFamily="34" charset="0"/>
                <a:ea typeface="Calibri" panose="020F0502020204030204" pitchFamily="34" charset="0"/>
                <a:cs typeface="Arial" panose="020B0604020202020204" pitchFamily="34" charset="0"/>
              </a:rPr>
              <a:t>har doim eng yaxshilarning eng </a:t>
            </a:r>
            <a:r>
              <a:rPr lang="ru-RU" sz="1900" dirty="0" err="1">
                <a:solidFill>
                  <a:srgbClr val="C00000"/>
                </a:solidFill>
                <a:latin typeface="Arial" panose="020B0604020202020204" pitchFamily="34" charset="0"/>
                <a:ea typeface="Calibri" panose="020F0502020204030204" pitchFamily="34" charset="0"/>
                <a:cs typeface="Arial" panose="020B0604020202020204" pitchFamily="34" charset="0"/>
              </a:rPr>
              <a:t>yaxshisi</a:t>
            </a:r>
            <a:r>
              <a:rPr lang="ru-RU" sz="19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ru-RU" sz="1900"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bo'ling</a:t>
            </a:r>
            <a:r>
              <a:rPr lang="en-US" sz="1900" dirty="0" smtClean="0">
                <a:solidFill>
                  <a:srgbClr val="C00000"/>
                </a:solidFill>
                <a:latin typeface="Arial" panose="020B0604020202020204" pitchFamily="34" charset="0"/>
                <a:ea typeface="Calibri" panose="020F0502020204030204" pitchFamily="34" charset="0"/>
                <a:cs typeface="Arial" panose="020B0604020202020204" pitchFamily="34" charset="0"/>
              </a:rPr>
              <a:t>-</a:t>
            </a:r>
            <a:r>
              <a:rPr lang="ru-RU" sz="1900" dirty="0" err="1" smtClean="0">
                <a:latin typeface="Arial" panose="020B0604020202020204" pitchFamily="34" charset="0"/>
                <a:ea typeface="Calibri" panose="020F0502020204030204" pitchFamily="34" charset="0"/>
                <a:cs typeface="Arial" panose="020B0604020202020204" pitchFamily="34" charset="0"/>
              </a:rPr>
              <a:t>sizni</a:t>
            </a:r>
            <a:r>
              <a:rPr lang="ru-RU" sz="1900" dirty="0" smtClean="0">
                <a:latin typeface="Arial" panose="020B0604020202020204" pitchFamily="34" charset="0"/>
                <a:ea typeface="Calibri" panose="020F0502020204030204" pitchFamily="34" charset="0"/>
                <a:cs typeface="Arial" panose="020B0604020202020204" pitchFamily="34" charset="0"/>
              </a:rPr>
              <a:t> </a:t>
            </a:r>
            <a:r>
              <a:rPr lang="ru-RU" sz="1900" dirty="0">
                <a:latin typeface="Arial" panose="020B0604020202020204" pitchFamily="34" charset="0"/>
                <a:ea typeface="Calibri" panose="020F0502020204030204" pitchFamily="34" charset="0"/>
                <a:cs typeface="Arial" panose="020B0604020202020204" pitchFamily="34" charset="0"/>
              </a:rPr>
              <a:t>hech kim ko'rmasa ham;</a:t>
            </a:r>
          </a:p>
          <a:p>
            <a:pPr marL="342900" lvl="0" indent="-342900" algn="l" rtl="0">
              <a:lnSpc>
                <a:spcPct val="107000"/>
              </a:lnSpc>
              <a:spcAft>
                <a:spcPts val="0"/>
              </a:spcAft>
              <a:buFont typeface="Wingdings" panose="05000000000000000000" pitchFamily="2" charset="2"/>
              <a:buChar char=""/>
            </a:pPr>
            <a:r>
              <a:rPr lang="en-US" sz="1900" dirty="0" smtClean="0">
                <a:solidFill>
                  <a:srgbClr val="C00000"/>
                </a:solidFill>
                <a:latin typeface="Arial" panose="020B0604020202020204" pitchFamily="34" charset="0"/>
                <a:ea typeface="Calibri" panose="020F0502020204030204" pitchFamily="34" charset="0"/>
                <a:cs typeface="Arial" panose="020B0604020202020204" pitchFamily="34" charset="0"/>
              </a:rPr>
              <a:t>Choy-</a:t>
            </a:r>
            <a:r>
              <a:rPr lang="en-US" sz="1900"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chaqa</a:t>
            </a:r>
            <a:r>
              <a:rPr lang="ru-RU" sz="1900"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ni</a:t>
            </a:r>
            <a:r>
              <a:rPr lang="ru-RU" sz="1900"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1900"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mehmon</a:t>
            </a:r>
            <a:r>
              <a:rPr lang="en-US" sz="1900"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1900"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rozil</a:t>
            </a:r>
            <a:r>
              <a:rPr lang="ru-RU" sz="1900"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ik</a:t>
            </a:r>
            <a:r>
              <a:rPr lang="en-US" sz="1900"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i</a:t>
            </a:r>
            <a:r>
              <a:rPr lang="ru-RU" sz="1900"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ru-RU" sz="1900" dirty="0">
                <a:solidFill>
                  <a:srgbClr val="C00000"/>
                </a:solidFill>
                <a:latin typeface="Arial" panose="020B0604020202020204" pitchFamily="34" charset="0"/>
                <a:ea typeface="Calibri" panose="020F0502020204030204" pitchFamily="34" charset="0"/>
                <a:cs typeface="Arial" panose="020B0604020202020204" pitchFamily="34" charset="0"/>
              </a:rPr>
              <a:t>bilan </a:t>
            </a:r>
            <a:r>
              <a:rPr lang="ru-RU" sz="1900" dirty="0" err="1">
                <a:solidFill>
                  <a:srgbClr val="C00000"/>
                </a:solidFill>
                <a:latin typeface="Arial" panose="020B0604020202020204" pitchFamily="34" charset="0"/>
                <a:ea typeface="Calibri" panose="020F0502020204030204" pitchFamily="34" charset="0"/>
                <a:cs typeface="Arial" panose="020B0604020202020204" pitchFamily="34" charset="0"/>
              </a:rPr>
              <a:t>qabul</a:t>
            </a:r>
            <a:r>
              <a:rPr lang="ru-RU" sz="19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ru-RU" sz="1900"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qiling</a:t>
            </a:r>
            <a:r>
              <a:rPr lang="en-US" sz="1900" dirty="0" smtClean="0">
                <a:solidFill>
                  <a:srgbClr val="C00000"/>
                </a:solidFill>
                <a:latin typeface="Arial" panose="020B0604020202020204" pitchFamily="34" charset="0"/>
                <a:ea typeface="Calibri" panose="020F0502020204030204" pitchFamily="34" charset="0"/>
                <a:cs typeface="Arial" panose="020B0604020202020204" pitchFamily="34" charset="0"/>
              </a:rPr>
              <a:t>-</a:t>
            </a:r>
            <a:r>
              <a:rPr lang="ru-RU" sz="1900" dirty="0" err="1" smtClean="0">
                <a:latin typeface="Arial" panose="020B0604020202020204" pitchFamily="34" charset="0"/>
                <a:ea typeface="Calibri" panose="020F0502020204030204" pitchFamily="34" charset="0"/>
                <a:cs typeface="Arial" panose="020B0604020202020204" pitchFamily="34" charset="0"/>
              </a:rPr>
              <a:t>mehmon</a:t>
            </a:r>
            <a:r>
              <a:rPr lang="ru-RU" sz="1900" dirty="0" smtClean="0">
                <a:latin typeface="Arial" panose="020B0604020202020204" pitchFamily="34" charset="0"/>
                <a:ea typeface="Calibri" panose="020F0502020204030204" pitchFamily="34" charset="0"/>
                <a:cs typeface="Arial" panose="020B0604020202020204" pitchFamily="34" charset="0"/>
              </a:rPr>
              <a:t> </a:t>
            </a:r>
            <a:r>
              <a:rPr lang="ru-RU" sz="1900" dirty="0">
                <a:latin typeface="Arial" panose="020B0604020202020204" pitchFamily="34" charset="0"/>
                <a:ea typeface="Calibri" panose="020F0502020204030204" pitchFamily="34" charset="0"/>
                <a:cs typeface="Arial" panose="020B0604020202020204" pitchFamily="34" charset="0"/>
              </a:rPr>
              <a:t>xursand bo'ladi. Hech </a:t>
            </a:r>
            <a:r>
              <a:rPr lang="ru-RU" sz="1900" dirty="0" err="1">
                <a:latin typeface="Arial" panose="020B0604020202020204" pitchFamily="34" charset="0"/>
                <a:ea typeface="Calibri" panose="020F0502020204030204" pitchFamily="34" charset="0"/>
                <a:cs typeface="Arial" panose="020B0604020202020204" pitchFamily="34" charset="0"/>
              </a:rPr>
              <a:t>qachon</a:t>
            </a:r>
            <a:r>
              <a:rPr lang="ru-RU" sz="1900" dirty="0">
                <a:latin typeface="Arial" panose="020B0604020202020204" pitchFamily="34" charset="0"/>
                <a:ea typeface="Calibri" panose="020F0502020204030204" pitchFamily="34" charset="0"/>
                <a:cs typeface="Arial" panose="020B0604020202020204" pitchFamily="34" charset="0"/>
              </a:rPr>
              <a:t> </a:t>
            </a:r>
            <a:r>
              <a:rPr lang="en-US" sz="1900" dirty="0" err="1" smtClean="0">
                <a:latin typeface="Arial" panose="020B0604020202020204" pitchFamily="34" charset="0"/>
                <a:ea typeface="Calibri" panose="020F0502020204030204" pitchFamily="34" charset="0"/>
                <a:cs typeface="Arial" panose="020B0604020202020204" pitchFamily="34" charset="0"/>
              </a:rPr>
              <a:t>choy-chaqa</a:t>
            </a:r>
            <a:r>
              <a:rPr lang="en-US" sz="1900" dirty="0" smtClean="0">
                <a:latin typeface="Arial" panose="020B0604020202020204" pitchFamily="34" charset="0"/>
                <a:ea typeface="Calibri" panose="020F0502020204030204" pitchFamily="34" charset="0"/>
                <a:cs typeface="Arial" panose="020B0604020202020204" pitchFamily="34" charset="0"/>
              </a:rPr>
              <a:t> </a:t>
            </a:r>
            <a:r>
              <a:rPr lang="ru-RU" sz="1900" dirty="0" err="1" smtClean="0">
                <a:latin typeface="Arial" panose="020B0604020202020204" pitchFamily="34" charset="0"/>
                <a:ea typeface="Calibri" panose="020F0502020204030204" pitchFamily="34" charset="0"/>
                <a:cs typeface="Arial" panose="020B0604020202020204" pitchFamily="34" charset="0"/>
              </a:rPr>
              <a:t>so'ramang</a:t>
            </a:r>
            <a:r>
              <a:rPr lang="ru-RU" sz="1900" dirty="0">
                <a:latin typeface="Arial" panose="020B0604020202020204" pitchFamily="34" charset="0"/>
                <a:ea typeface="Calibri" panose="020F0502020204030204" pitchFamily="34" charset="0"/>
                <a:cs typeface="Arial" panose="020B0604020202020204" pitchFamily="34" charset="0"/>
              </a:rPr>
              <a:t>.</a:t>
            </a:r>
            <a:endParaRPr lang="ru-RU" sz="19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Заголовок 1"/>
          <p:cNvSpPr txBox="1">
            <a:spLocks/>
          </p:cNvSpPr>
          <p:nvPr/>
        </p:nvSpPr>
        <p:spPr>
          <a:xfrm>
            <a:off x="1970116" y="619102"/>
            <a:ext cx="9500061" cy="12014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ru-RU" sz="3000" b="1" dirty="0" err="1" smtClean="0">
                <a:solidFill>
                  <a:srgbClr val="0070C0"/>
                </a:solidFill>
                <a:latin typeface="Arial" panose="020B0604020202020204" pitchFamily="34" charset="0"/>
                <a:cs typeface="Arial" panose="020B0604020202020204" pitchFamily="34" charset="0"/>
              </a:rPr>
              <a:t>Qabul</a:t>
            </a:r>
            <a:r>
              <a:rPr lang="ru-RU" sz="3000" b="1" dirty="0" smtClean="0">
                <a:solidFill>
                  <a:srgbClr val="0070C0"/>
                </a:solidFill>
                <a:latin typeface="Arial" panose="020B0604020202020204" pitchFamily="34" charset="0"/>
                <a:cs typeface="Arial" panose="020B0604020202020204" pitchFamily="34" charset="0"/>
              </a:rPr>
              <a:t> </a:t>
            </a:r>
            <a:r>
              <a:rPr lang="ru-RU" sz="3000" b="1" dirty="0" err="1" smtClean="0">
                <a:solidFill>
                  <a:srgbClr val="0070C0"/>
                </a:solidFill>
                <a:latin typeface="Arial" panose="020B0604020202020204" pitchFamily="34" charset="0"/>
                <a:cs typeface="Arial" panose="020B0604020202020204" pitchFamily="34" charset="0"/>
              </a:rPr>
              <a:t>qilish</a:t>
            </a:r>
            <a:r>
              <a:rPr lang="en-US" sz="3000" b="1" dirty="0" smtClean="0">
                <a:solidFill>
                  <a:srgbClr val="0070C0"/>
                </a:solidFill>
                <a:latin typeface="Arial" panose="020B0604020202020204" pitchFamily="34" charset="0"/>
                <a:cs typeface="Arial" panose="020B0604020202020204" pitchFamily="34" charset="0"/>
              </a:rPr>
              <a:t> </a:t>
            </a:r>
            <a:r>
              <a:rPr lang="en-US" sz="3000" b="1" dirty="0" err="1" smtClean="0">
                <a:solidFill>
                  <a:srgbClr val="0070C0"/>
                </a:solidFill>
                <a:latin typeface="Arial" panose="020B0604020202020204" pitchFamily="34" charset="0"/>
                <a:cs typeface="Arial" panose="020B0604020202020204" pitchFamily="34" charset="0"/>
              </a:rPr>
              <a:t>va</a:t>
            </a:r>
            <a:r>
              <a:rPr lang="en-US" sz="3000" b="1" dirty="0" smtClean="0">
                <a:solidFill>
                  <a:srgbClr val="0070C0"/>
                </a:solidFill>
                <a:latin typeface="Arial" panose="020B0604020202020204" pitchFamily="34" charset="0"/>
                <a:cs typeface="Arial" panose="020B0604020202020204" pitchFamily="34" charset="0"/>
              </a:rPr>
              <a:t> </a:t>
            </a:r>
            <a:r>
              <a:rPr lang="en-US" sz="3000" b="1" dirty="0" err="1" smtClean="0">
                <a:solidFill>
                  <a:srgbClr val="0070C0"/>
                </a:solidFill>
                <a:latin typeface="Arial" panose="020B0604020202020204" pitchFamily="34" charset="0"/>
                <a:cs typeface="Arial" panose="020B0604020202020204" pitchFamily="34" charset="0"/>
              </a:rPr>
              <a:t>joylashtirish</a:t>
            </a:r>
            <a:r>
              <a:rPr lang="en-US" sz="3000" b="1" dirty="0" smtClean="0">
                <a:solidFill>
                  <a:srgbClr val="0070C0"/>
                </a:solidFill>
                <a:latin typeface="Arial" panose="020B0604020202020204" pitchFamily="34" charset="0"/>
                <a:cs typeface="Arial" panose="020B0604020202020204" pitchFamily="34" charset="0"/>
              </a:rPr>
              <a:t> </a:t>
            </a:r>
            <a:r>
              <a:rPr lang="ru-RU" sz="3000" b="1" dirty="0" smtClean="0">
                <a:solidFill>
                  <a:srgbClr val="0070C0"/>
                </a:solidFill>
                <a:latin typeface="Arial" panose="020B0604020202020204" pitchFamily="34" charset="0"/>
                <a:cs typeface="Arial" panose="020B0604020202020204" pitchFamily="34" charset="0"/>
              </a:rPr>
              <a:t> xodimlari uchun mehmondo'stlik qoidalari qanday?</a:t>
            </a:r>
            <a:endParaRPr lang="ru-RU" sz="3000" b="1" dirty="0">
              <a:solidFill>
                <a:srgbClr val="0070C0"/>
              </a:solidFill>
              <a:latin typeface="Arial" panose="020B0604020202020204" pitchFamily="34" charset="0"/>
              <a:cs typeface="Arial" panose="020B0604020202020204" pitchFamily="34" charset="0"/>
            </a:endParaRPr>
          </a:p>
        </p:txBody>
      </p:sp>
      <p:pic>
        <p:nvPicPr>
          <p:cNvPr id="4" name="Picture 4" descr="Hotel Icon PNG рисунок, картинки и пнг прозрачный для бесплатной загрузки |  Pngtre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3696"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Прямая соединительная линия 4"/>
          <p:cNvCxnSpPr/>
          <p:nvPr/>
        </p:nvCxnSpPr>
        <p:spPr>
          <a:xfrm>
            <a:off x="1970116" y="1573235"/>
            <a:ext cx="9293629"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95252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2007919" y="451962"/>
            <a:ext cx="950006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dirty="0" err="1" smtClean="0">
                <a:solidFill>
                  <a:srgbClr val="0070C0"/>
                </a:solidFill>
                <a:latin typeface="Arial" panose="020B0604020202020204" pitchFamily="34" charset="0"/>
                <a:cs typeface="Arial" panose="020B0604020202020204" pitchFamily="34" charset="0"/>
              </a:rPr>
              <a:t>Adminstrator</a:t>
            </a:r>
            <a:r>
              <a:rPr lang="en-US" sz="3500" b="1" dirty="0" smtClean="0">
                <a:solidFill>
                  <a:srgbClr val="0070C0"/>
                </a:solidFill>
                <a:latin typeface="Arial" panose="020B0604020202020204" pitchFamily="34" charset="0"/>
                <a:cs typeface="Arial" panose="020B0604020202020204" pitchFamily="34" charset="0"/>
              </a:rPr>
              <a:t> </a:t>
            </a:r>
            <a:r>
              <a:rPr lang="en-US" sz="3500" b="1" dirty="0" err="1" smtClean="0">
                <a:solidFill>
                  <a:srgbClr val="0070C0"/>
                </a:solidFill>
                <a:latin typeface="Arial" panose="020B0604020202020204" pitchFamily="34" charset="0"/>
                <a:cs typeface="Arial" panose="020B0604020202020204" pitchFamily="34" charset="0"/>
              </a:rPr>
              <a:t>qanday</a:t>
            </a:r>
            <a:r>
              <a:rPr lang="en-US" sz="3500" b="1" dirty="0" smtClean="0">
                <a:solidFill>
                  <a:srgbClr val="0070C0"/>
                </a:solidFill>
                <a:latin typeface="Arial" panose="020B0604020202020204" pitchFamily="34" charset="0"/>
                <a:cs typeface="Arial" panose="020B0604020202020204" pitchFamily="34" charset="0"/>
              </a:rPr>
              <a:t> </a:t>
            </a:r>
            <a:r>
              <a:rPr lang="en-US" sz="3500" b="1" dirty="0" err="1" smtClean="0">
                <a:solidFill>
                  <a:srgbClr val="0070C0"/>
                </a:solidFill>
                <a:latin typeface="Arial" panose="020B0604020202020204" pitchFamily="34" charset="0"/>
                <a:cs typeface="Arial" panose="020B0604020202020204" pitchFamily="34" charset="0"/>
              </a:rPr>
              <a:t>shaxsiy</a:t>
            </a:r>
            <a:r>
              <a:rPr lang="en-US" sz="3500" b="1" dirty="0" smtClean="0">
                <a:solidFill>
                  <a:srgbClr val="0070C0"/>
                </a:solidFill>
                <a:latin typeface="Arial" panose="020B0604020202020204" pitchFamily="34" charset="0"/>
                <a:cs typeface="Arial" panose="020B0604020202020204" pitchFamily="34" charset="0"/>
              </a:rPr>
              <a:t> </a:t>
            </a:r>
            <a:r>
              <a:rPr lang="en-US" sz="3500" b="1" dirty="0" err="1" smtClean="0">
                <a:solidFill>
                  <a:srgbClr val="0070C0"/>
                </a:solidFill>
                <a:latin typeface="Arial" panose="020B0604020202020204" pitchFamily="34" charset="0"/>
                <a:cs typeface="Arial" panose="020B0604020202020204" pitchFamily="34" charset="0"/>
              </a:rPr>
              <a:t>fazilatlarga</a:t>
            </a:r>
            <a:r>
              <a:rPr lang="en-US" sz="3500" b="1" dirty="0" smtClean="0">
                <a:solidFill>
                  <a:srgbClr val="0070C0"/>
                </a:solidFill>
                <a:latin typeface="Arial" panose="020B0604020202020204" pitchFamily="34" charset="0"/>
                <a:cs typeface="Arial" panose="020B0604020202020204" pitchFamily="34" charset="0"/>
              </a:rPr>
              <a:t> </a:t>
            </a:r>
            <a:r>
              <a:rPr lang="en-US" sz="3500" b="1" dirty="0" err="1" smtClean="0">
                <a:solidFill>
                  <a:srgbClr val="0070C0"/>
                </a:solidFill>
                <a:latin typeface="Arial" panose="020B0604020202020204" pitchFamily="34" charset="0"/>
                <a:cs typeface="Arial" panose="020B0604020202020204" pitchFamily="34" charset="0"/>
              </a:rPr>
              <a:t>ega</a:t>
            </a:r>
            <a:r>
              <a:rPr lang="en-US" sz="3500" b="1" dirty="0" smtClean="0">
                <a:solidFill>
                  <a:srgbClr val="0070C0"/>
                </a:solidFill>
                <a:latin typeface="Arial" panose="020B0604020202020204" pitchFamily="34" charset="0"/>
                <a:cs typeface="Arial" panose="020B0604020202020204" pitchFamily="34" charset="0"/>
              </a:rPr>
              <a:t> </a:t>
            </a:r>
            <a:r>
              <a:rPr lang="en-US" sz="3500" b="1" dirty="0" err="1" smtClean="0">
                <a:solidFill>
                  <a:srgbClr val="0070C0"/>
                </a:solidFill>
                <a:latin typeface="Arial" panose="020B0604020202020204" pitchFamily="34" charset="0"/>
                <a:cs typeface="Arial" panose="020B0604020202020204" pitchFamily="34" charset="0"/>
              </a:rPr>
              <a:t>bo’lishi</a:t>
            </a:r>
            <a:r>
              <a:rPr lang="en-US" sz="3500" b="1" dirty="0" smtClean="0">
                <a:solidFill>
                  <a:srgbClr val="0070C0"/>
                </a:solidFill>
                <a:latin typeface="Arial" panose="020B0604020202020204" pitchFamily="34" charset="0"/>
                <a:cs typeface="Arial" panose="020B0604020202020204" pitchFamily="34" charset="0"/>
              </a:rPr>
              <a:t> </a:t>
            </a:r>
            <a:r>
              <a:rPr lang="en-US" sz="3500" b="1" dirty="0" err="1" smtClean="0">
                <a:solidFill>
                  <a:srgbClr val="0070C0"/>
                </a:solidFill>
                <a:latin typeface="Arial" panose="020B0604020202020204" pitchFamily="34" charset="0"/>
                <a:cs typeface="Arial" panose="020B0604020202020204" pitchFamily="34" charset="0"/>
              </a:rPr>
              <a:t>kerak</a:t>
            </a:r>
            <a:r>
              <a:rPr lang="en-US" sz="3500" b="1" dirty="0" smtClean="0">
                <a:solidFill>
                  <a:srgbClr val="0070C0"/>
                </a:solidFill>
                <a:latin typeface="Arial" panose="020B0604020202020204" pitchFamily="34" charset="0"/>
                <a:cs typeface="Arial" panose="020B0604020202020204" pitchFamily="34" charset="0"/>
              </a:rPr>
              <a:t>?</a:t>
            </a:r>
            <a:endParaRPr lang="ru-RU" sz="3500" b="1" dirty="0">
              <a:solidFill>
                <a:srgbClr val="0070C0"/>
              </a:solidFill>
              <a:latin typeface="Arial" panose="020B0604020202020204" pitchFamily="34" charset="0"/>
              <a:cs typeface="Arial" panose="020B0604020202020204" pitchFamily="34" charset="0"/>
            </a:endParaRPr>
          </a:p>
        </p:txBody>
      </p:sp>
      <p:pic>
        <p:nvPicPr>
          <p:cNvPr id="3" name="Picture 4" descr="Hotel Icon PNG рисунок, картинки и пнг прозрачный для бесплатной загрузки |  Pngtre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3696"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Прямая соединительная линия 3"/>
          <p:cNvCxnSpPr/>
          <p:nvPr/>
        </p:nvCxnSpPr>
        <p:spPr>
          <a:xfrm flipV="1">
            <a:off x="2060170" y="1557647"/>
            <a:ext cx="9293629" cy="33251"/>
          </a:xfrm>
          <a:prstGeom prst="line">
            <a:avLst/>
          </a:prstGeom>
        </p:spPr>
        <p:style>
          <a:lnRef idx="3">
            <a:schemeClr val="accent1"/>
          </a:lnRef>
          <a:fillRef idx="0">
            <a:schemeClr val="accent1"/>
          </a:fillRef>
          <a:effectRef idx="2">
            <a:schemeClr val="accent1"/>
          </a:effectRef>
          <a:fontRef idx="minor">
            <a:schemeClr val="tx1"/>
          </a:fontRef>
        </p:style>
      </p:cxnSp>
      <p:sp>
        <p:nvSpPr>
          <p:cNvPr id="5" name="Прямоугольник 4"/>
          <p:cNvSpPr/>
          <p:nvPr/>
        </p:nvSpPr>
        <p:spPr>
          <a:xfrm>
            <a:off x="836812" y="2149100"/>
            <a:ext cx="7101841" cy="3939540"/>
          </a:xfrm>
          <a:prstGeom prst="rect">
            <a:avLst/>
          </a:prstGeom>
        </p:spPr>
        <p:txBody>
          <a:bodyPr wrap="square">
            <a:spAutoFit/>
          </a:bodyPr>
          <a:lstStyle/>
          <a:p>
            <a:pPr marL="342900" indent="-342900" algn="l" rtl="0">
              <a:buFont typeface="Wingdings" panose="05000000000000000000" pitchFamily="2" charset="2"/>
              <a:buChar char="ü"/>
            </a:pPr>
            <a:r>
              <a:rPr lang="ru-RU" sz="2500" dirty="0">
                <a:latin typeface="Arial" panose="020B0604020202020204" pitchFamily="34" charset="0"/>
                <a:cs typeface="Arial" panose="020B0604020202020204" pitchFamily="34" charset="0"/>
              </a:rPr>
              <a:t>professional xulq-atvor;</a:t>
            </a:r>
            <a:endParaRPr lang="ru-RU" sz="2500" dirty="0" smtClean="0">
              <a:latin typeface="Arial" panose="020B0604020202020204" pitchFamily="34" charset="0"/>
              <a:cs typeface="Arial" panose="020B0604020202020204" pitchFamily="34" charset="0"/>
            </a:endParaRPr>
          </a:p>
          <a:p>
            <a:pPr marL="342900" indent="-342900" algn="l" rtl="0">
              <a:buFont typeface="Wingdings" panose="05000000000000000000" pitchFamily="2" charset="2"/>
              <a:buChar char="ü"/>
            </a:pPr>
            <a:r>
              <a:rPr lang="ru-RU" sz="2500" dirty="0" smtClean="0">
                <a:latin typeface="Arial" panose="020B0604020202020204" pitchFamily="34" charset="0"/>
                <a:cs typeface="Arial" panose="020B0604020202020204" pitchFamily="34" charset="0"/>
              </a:rPr>
              <a:t>xushmuomalalik</a:t>
            </a:r>
            <a:r>
              <a:rPr lang="ru-RU" sz="2500" dirty="0">
                <a:latin typeface="Arial" panose="020B0604020202020204" pitchFamily="34" charset="0"/>
                <a:cs typeface="Arial" panose="020B0604020202020204" pitchFamily="34" charset="0"/>
              </a:rPr>
              <a:t>;</a:t>
            </a:r>
            <a:endParaRPr lang="ru-RU" sz="2500" dirty="0" smtClean="0">
              <a:latin typeface="Arial" panose="020B0604020202020204" pitchFamily="34" charset="0"/>
              <a:cs typeface="Arial" panose="020B0604020202020204" pitchFamily="34" charset="0"/>
            </a:endParaRPr>
          </a:p>
          <a:p>
            <a:pPr marL="342900" indent="-342900" algn="l" rtl="0">
              <a:buFont typeface="Wingdings" panose="05000000000000000000" pitchFamily="2" charset="2"/>
              <a:buChar char="ü"/>
            </a:pPr>
            <a:r>
              <a:rPr lang="ru-RU" sz="2500" dirty="0" err="1" smtClean="0">
                <a:latin typeface="Arial" panose="020B0604020202020204" pitchFamily="34" charset="0"/>
                <a:cs typeface="Arial" panose="020B0604020202020204" pitchFamily="34" charset="0"/>
              </a:rPr>
              <a:t>mehmondo'st</a:t>
            </a:r>
            <a:r>
              <a:rPr lang="en-US" sz="2500" dirty="0" smtClean="0">
                <a:latin typeface="Arial" panose="020B0604020202020204" pitchFamily="34" charset="0"/>
                <a:cs typeface="Arial" panose="020B0604020202020204" pitchFamily="34" charset="0"/>
              </a:rPr>
              <a:t> </a:t>
            </a:r>
            <a:r>
              <a:rPr lang="ru-RU" sz="2500" dirty="0" err="1" smtClean="0">
                <a:latin typeface="Arial" panose="020B0604020202020204" pitchFamily="34" charset="0"/>
                <a:cs typeface="Arial" panose="020B0604020202020204" pitchFamily="34" charset="0"/>
              </a:rPr>
              <a:t>munosabat</a:t>
            </a:r>
            <a:r>
              <a:rPr lang="ru-RU" sz="2500" dirty="0">
                <a:latin typeface="Arial" panose="020B0604020202020204" pitchFamily="34" charset="0"/>
                <a:cs typeface="Arial" panose="020B0604020202020204" pitchFamily="34" charset="0"/>
              </a:rPr>
              <a:t>;</a:t>
            </a:r>
            <a:endParaRPr lang="ru-RU" sz="2500" dirty="0" smtClean="0">
              <a:latin typeface="Arial" panose="020B0604020202020204" pitchFamily="34" charset="0"/>
              <a:cs typeface="Arial" panose="020B0604020202020204" pitchFamily="34" charset="0"/>
            </a:endParaRPr>
          </a:p>
          <a:p>
            <a:pPr marL="342900" indent="-342900" algn="l" rtl="0">
              <a:buFont typeface="Wingdings" panose="05000000000000000000" pitchFamily="2" charset="2"/>
              <a:buChar char="ü"/>
            </a:pPr>
            <a:r>
              <a:rPr lang="en-US" sz="2500" dirty="0" smtClean="0">
                <a:latin typeface="Arial" panose="020B0604020202020204" pitchFamily="34" charset="0"/>
                <a:cs typeface="Arial" panose="020B0604020202020204" pitchFamily="34" charset="0"/>
              </a:rPr>
              <a:t>e</a:t>
            </a:r>
            <a:r>
              <a:rPr lang="ru-RU" sz="2500" dirty="0" err="1" smtClean="0">
                <a:latin typeface="Arial" panose="020B0604020202020204" pitchFamily="34" charset="0"/>
                <a:cs typeface="Arial" panose="020B0604020202020204" pitchFamily="34" charset="0"/>
              </a:rPr>
              <a:t>htiyotkor</a:t>
            </a:r>
            <a:r>
              <a:rPr lang="en-US" sz="2500" dirty="0" smtClean="0">
                <a:latin typeface="Arial" panose="020B0604020202020204" pitchFamily="34" charset="0"/>
                <a:cs typeface="Arial" panose="020B0604020202020204" pitchFamily="34" charset="0"/>
              </a:rPr>
              <a:t> </a:t>
            </a:r>
            <a:r>
              <a:rPr lang="ru-RU" sz="2500" dirty="0" err="1" smtClean="0">
                <a:latin typeface="Arial" panose="020B0604020202020204" pitchFamily="34" charset="0"/>
                <a:cs typeface="Arial" panose="020B0604020202020204" pitchFamily="34" charset="0"/>
              </a:rPr>
              <a:t>va</a:t>
            </a:r>
            <a:r>
              <a:rPr lang="ru-RU" sz="2500" dirty="0" smtClean="0">
                <a:latin typeface="Arial" panose="020B0604020202020204" pitchFamily="34" charset="0"/>
                <a:cs typeface="Arial" panose="020B0604020202020204" pitchFamily="34" charset="0"/>
              </a:rPr>
              <a:t> </a:t>
            </a:r>
            <a:r>
              <a:rPr lang="ru-RU" sz="2500" dirty="0">
                <a:latin typeface="Arial" panose="020B0604020202020204" pitchFamily="34" charset="0"/>
                <a:cs typeface="Arial" panose="020B0604020202020204" pitchFamily="34" charset="0"/>
              </a:rPr>
              <a:t>yoqimli ko'rinish: kiyim, soch turmagi, </a:t>
            </a:r>
            <a:r>
              <a:rPr lang="ru-RU" sz="2500" dirty="0" err="1" smtClean="0">
                <a:latin typeface="Arial" panose="020B0604020202020204" pitchFamily="34" charset="0"/>
                <a:cs typeface="Arial" panose="020B0604020202020204" pitchFamily="34" charset="0"/>
              </a:rPr>
              <a:t>poya</a:t>
            </a:r>
            <a:r>
              <a:rPr lang="en-US" sz="2500" dirty="0" smtClean="0">
                <a:latin typeface="Arial" panose="020B0604020202020204" pitchFamily="34" charset="0"/>
                <a:cs typeface="Arial" panose="020B0604020202020204" pitchFamily="34" charset="0"/>
              </a:rPr>
              <a:t>f</a:t>
            </a:r>
            <a:r>
              <a:rPr lang="ru-RU" sz="2500" dirty="0" err="1" smtClean="0">
                <a:latin typeface="Arial" panose="020B0604020202020204" pitchFamily="34" charset="0"/>
                <a:cs typeface="Arial" panose="020B0604020202020204" pitchFamily="34" charset="0"/>
              </a:rPr>
              <a:t>zal</a:t>
            </a:r>
            <a:r>
              <a:rPr lang="ru-RU" sz="2500" dirty="0">
                <a:latin typeface="Arial" panose="020B0604020202020204" pitchFamily="34" charset="0"/>
                <a:cs typeface="Arial" panose="020B0604020202020204" pitchFamily="34" charset="0"/>
              </a:rPr>
              <a:t>;</a:t>
            </a:r>
            <a:endParaRPr lang="ru-RU" sz="2500" dirty="0" smtClean="0">
              <a:latin typeface="Arial" panose="020B0604020202020204" pitchFamily="34" charset="0"/>
              <a:cs typeface="Arial" panose="020B0604020202020204" pitchFamily="34" charset="0"/>
            </a:endParaRPr>
          </a:p>
          <a:p>
            <a:pPr marL="342900" indent="-342900" algn="l" rtl="0">
              <a:buFont typeface="Wingdings" panose="05000000000000000000" pitchFamily="2" charset="2"/>
              <a:buChar char="ü"/>
            </a:pPr>
            <a:r>
              <a:rPr lang="ru-RU" sz="2500" dirty="0" err="1" smtClean="0">
                <a:latin typeface="Arial" panose="020B0604020202020204" pitchFamily="34" charset="0"/>
                <a:cs typeface="Arial" panose="020B0604020202020204" pitchFamily="34" charset="0"/>
              </a:rPr>
              <a:t>mehnatsevarlik,xayrixohlik,diqqatlilik</a:t>
            </a:r>
            <a:r>
              <a:rPr lang="ru-RU" sz="2500" dirty="0" smtClean="0">
                <a:latin typeface="Arial" panose="020B0604020202020204" pitchFamily="34" charset="0"/>
                <a:cs typeface="Arial" panose="020B0604020202020204" pitchFamily="34" charset="0"/>
              </a:rPr>
              <a:t>,</a:t>
            </a:r>
            <a:r>
              <a:rPr lang="en-US" sz="2500" dirty="0" smtClean="0">
                <a:latin typeface="Arial" panose="020B0604020202020204" pitchFamily="34" charset="0"/>
                <a:cs typeface="Arial" panose="020B0604020202020204" pitchFamily="34" charset="0"/>
              </a:rPr>
              <a:t> </a:t>
            </a:r>
            <a:r>
              <a:rPr lang="ru-RU" sz="2500" dirty="0" err="1" smtClean="0">
                <a:latin typeface="Arial" panose="020B0604020202020204" pitchFamily="34" charset="0"/>
                <a:cs typeface="Arial" panose="020B0604020202020204" pitchFamily="34" charset="0"/>
              </a:rPr>
              <a:t>mas'uliyat</a:t>
            </a:r>
            <a:r>
              <a:rPr lang="ru-RU" sz="2500" dirty="0" smtClean="0">
                <a:latin typeface="Arial" panose="020B0604020202020204" pitchFamily="34" charset="0"/>
                <a:cs typeface="Arial" panose="020B0604020202020204" pitchFamily="34" charset="0"/>
              </a:rPr>
              <a:t>, mehnatsevarlik, </a:t>
            </a:r>
            <a:r>
              <a:rPr lang="ru-RU" sz="2500" dirty="0" err="1" smtClean="0">
                <a:latin typeface="Arial" panose="020B0604020202020204" pitchFamily="34" charset="0"/>
                <a:cs typeface="Arial" panose="020B0604020202020204" pitchFamily="34" charset="0"/>
              </a:rPr>
              <a:t>odoblilik</a:t>
            </a:r>
            <a:r>
              <a:rPr lang="en-US" sz="2500" dirty="0" smtClean="0">
                <a:latin typeface="Arial" panose="020B0604020202020204" pitchFamily="34" charset="0"/>
                <a:cs typeface="Arial" panose="020B0604020202020204" pitchFamily="34" charset="0"/>
              </a:rPr>
              <a:t>,</a:t>
            </a:r>
            <a:r>
              <a:rPr lang="ru-RU" sz="2500" dirty="0" err="1" smtClean="0">
                <a:latin typeface="Arial" panose="020B0604020202020204" pitchFamily="34" charset="0"/>
                <a:cs typeface="Arial" panose="020B0604020202020204" pitchFamily="34" charset="0"/>
              </a:rPr>
              <a:t>aniqlik</a:t>
            </a:r>
            <a:r>
              <a:rPr lang="ru-RU" sz="2500" dirty="0">
                <a:latin typeface="Arial" panose="020B0604020202020204" pitchFamily="34" charset="0"/>
                <a:cs typeface="Arial" panose="020B0604020202020204" pitchFamily="34" charset="0"/>
              </a:rPr>
              <a:t>, energiya</a:t>
            </a:r>
            <a:r>
              <a:rPr lang="ru-RU" sz="2500" dirty="0" smtClean="0">
                <a:latin typeface="Arial" panose="020B0604020202020204" pitchFamily="34" charset="0"/>
                <a:cs typeface="Arial" panose="020B0604020202020204" pitchFamily="34" charset="0"/>
              </a:rPr>
              <a:t>;</a:t>
            </a:r>
          </a:p>
          <a:p>
            <a:pPr marL="342900" indent="-342900" algn="l" rtl="0">
              <a:buFont typeface="Wingdings" panose="05000000000000000000" pitchFamily="2" charset="2"/>
              <a:buChar char="ü"/>
            </a:pPr>
            <a:r>
              <a:rPr lang="en-US" sz="2500" dirty="0" err="1" smtClean="0">
                <a:latin typeface="Arial" panose="020B0604020202020204" pitchFamily="34" charset="0"/>
                <a:cs typeface="Arial" panose="020B0604020202020204" pitchFamily="34" charset="0"/>
              </a:rPr>
              <a:t>Na’muna</a:t>
            </a:r>
            <a:r>
              <a:rPr lang="en-US" sz="2500" dirty="0" smtClean="0">
                <a:latin typeface="Arial" panose="020B0604020202020204" pitchFamily="34" charset="0"/>
                <a:cs typeface="Arial" panose="020B0604020202020204" pitchFamily="34" charset="0"/>
              </a:rPr>
              <a:t> </a:t>
            </a:r>
            <a:r>
              <a:rPr lang="en-US" sz="2500" dirty="0" err="1" smtClean="0">
                <a:latin typeface="Arial" panose="020B0604020202020204" pitchFamily="34" charset="0"/>
                <a:cs typeface="Arial" panose="020B0604020202020204" pitchFamily="34" charset="0"/>
              </a:rPr>
              <a:t>bo’la</a:t>
            </a:r>
            <a:r>
              <a:rPr lang="en-US" sz="2500" dirty="0" smtClean="0">
                <a:latin typeface="Arial" panose="020B0604020202020204" pitchFamily="34" charset="0"/>
                <a:cs typeface="Arial" panose="020B0604020202020204" pitchFamily="34" charset="0"/>
              </a:rPr>
              <a:t> </a:t>
            </a:r>
            <a:r>
              <a:rPr lang="en-US" sz="2500" dirty="0" err="1" smtClean="0">
                <a:latin typeface="Arial" panose="020B0604020202020204" pitchFamily="34" charset="0"/>
                <a:cs typeface="Arial" panose="020B0604020202020204" pitchFamily="34" charset="0"/>
              </a:rPr>
              <a:t>oladigan</a:t>
            </a:r>
            <a:r>
              <a:rPr lang="en-US" sz="2500" dirty="0" smtClean="0">
                <a:latin typeface="Arial" panose="020B0604020202020204" pitchFamily="34" charset="0"/>
                <a:cs typeface="Arial" panose="020B0604020202020204" pitchFamily="34" charset="0"/>
              </a:rPr>
              <a:t> </a:t>
            </a:r>
            <a:r>
              <a:rPr lang="ru-RU" sz="2500" dirty="0" err="1" smtClean="0">
                <a:latin typeface="Arial" panose="020B0604020202020204" pitchFamily="34" charset="0"/>
                <a:cs typeface="Arial" panose="020B0604020202020204" pitchFamily="34" charset="0"/>
              </a:rPr>
              <a:t>og'zaki</a:t>
            </a:r>
            <a:r>
              <a:rPr lang="ru-RU" sz="2500" dirty="0" smtClean="0">
                <a:latin typeface="Arial" panose="020B0604020202020204" pitchFamily="34" charset="0"/>
                <a:cs typeface="Arial" panose="020B0604020202020204" pitchFamily="34" charset="0"/>
              </a:rPr>
              <a:t> </a:t>
            </a:r>
            <a:r>
              <a:rPr lang="ru-RU" sz="2500" dirty="0">
                <a:latin typeface="Arial" panose="020B0604020202020204" pitchFamily="34" charset="0"/>
                <a:cs typeface="Arial" panose="020B0604020202020204" pitchFamily="34" charset="0"/>
              </a:rPr>
              <a:t>va yozma nutq, </a:t>
            </a:r>
            <a:r>
              <a:rPr lang="ru-RU" sz="2500" dirty="0" err="1" smtClean="0">
                <a:latin typeface="Arial" panose="020B0604020202020204" pitchFamily="34" charset="0"/>
                <a:cs typeface="Arial" panose="020B0604020202020204" pitchFamily="34" charset="0"/>
              </a:rPr>
              <a:t>tashkil</a:t>
            </a:r>
            <a:r>
              <a:rPr lang="en-US" sz="2500" dirty="0" err="1" smtClean="0">
                <a:latin typeface="Arial" panose="020B0604020202020204" pitchFamily="34" charset="0"/>
                <a:cs typeface="Arial" panose="020B0604020202020204" pitchFamily="34" charset="0"/>
              </a:rPr>
              <a:t>otchilik</a:t>
            </a:r>
            <a:r>
              <a:rPr lang="en-US" sz="2500" dirty="0" smtClean="0">
                <a:latin typeface="Arial" panose="020B0604020202020204" pitchFamily="34" charset="0"/>
                <a:cs typeface="Arial" panose="020B0604020202020204" pitchFamily="34" charset="0"/>
              </a:rPr>
              <a:t> </a:t>
            </a:r>
            <a:r>
              <a:rPr lang="ru-RU" sz="2500" dirty="0" err="1" smtClean="0">
                <a:latin typeface="Arial" panose="020B0604020202020204" pitchFamily="34" charset="0"/>
                <a:cs typeface="Arial" panose="020B0604020202020204" pitchFamily="34" charset="0"/>
              </a:rPr>
              <a:t>qobiliyat</a:t>
            </a:r>
            <a:r>
              <a:rPr lang="en-US" sz="2500" dirty="0" err="1" smtClean="0">
                <a:latin typeface="Arial" panose="020B0604020202020204" pitchFamily="34" charset="0"/>
                <a:cs typeface="Arial" panose="020B0604020202020204" pitchFamily="34" charset="0"/>
              </a:rPr>
              <a:t>i</a:t>
            </a:r>
            <a:r>
              <a:rPr lang="ru-RU" sz="2500" dirty="0" smtClean="0">
                <a:latin typeface="Arial" panose="020B0604020202020204" pitchFamily="34" charset="0"/>
                <a:cs typeface="Arial" panose="020B0604020202020204" pitchFamily="34" charset="0"/>
              </a:rPr>
              <a:t>.</a:t>
            </a:r>
            <a:endParaRPr lang="ru-RU" sz="2500" dirty="0">
              <a:latin typeface="Arial" panose="020B0604020202020204" pitchFamily="34" charset="0"/>
              <a:cs typeface="Arial" panose="020B0604020202020204" pitchFamily="34" charset="0"/>
            </a:endParaRPr>
          </a:p>
        </p:txBody>
      </p:sp>
      <p:pic>
        <p:nvPicPr>
          <p:cNvPr id="9" name="Picture 2" descr="Курс обучения на администратора гостиницы"/>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6220"/>
          <a:stretch/>
        </p:blipFill>
        <p:spPr bwMode="auto">
          <a:xfrm>
            <a:off x="7849060" y="1734497"/>
            <a:ext cx="4342940" cy="5123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2733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1970116" y="-97732"/>
            <a:ext cx="950006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ru-RU" sz="3000" b="1" dirty="0" smtClean="0">
                <a:solidFill>
                  <a:srgbClr val="0070C0"/>
                </a:solidFill>
                <a:latin typeface="Arial" panose="020B0604020202020204" pitchFamily="34" charset="0"/>
                <a:cs typeface="Arial" panose="020B0604020202020204" pitchFamily="34" charset="0"/>
              </a:rPr>
              <a:t> </a:t>
            </a:r>
          </a:p>
          <a:p>
            <a:pPr algn="l" rtl="0"/>
            <a:r>
              <a:rPr lang="ru-RU" sz="4000" b="1" dirty="0" smtClean="0">
                <a:solidFill>
                  <a:srgbClr val="0070C0"/>
                </a:solidFill>
                <a:latin typeface="Arial" panose="020B0604020202020204" pitchFamily="34" charset="0"/>
                <a:cs typeface="Arial" panose="020B0604020202020204" pitchFamily="34" charset="0"/>
              </a:rPr>
              <a:t>Administrator: kasbning xususiyatlari</a:t>
            </a:r>
            <a:endParaRPr lang="ru-RU" sz="4000" b="1" dirty="0">
              <a:solidFill>
                <a:srgbClr val="0070C0"/>
              </a:solidFill>
              <a:latin typeface="Arial" panose="020B0604020202020204" pitchFamily="34" charset="0"/>
              <a:cs typeface="Arial" panose="020B0604020202020204" pitchFamily="34" charset="0"/>
            </a:endParaRPr>
          </a:p>
        </p:txBody>
      </p:sp>
      <p:pic>
        <p:nvPicPr>
          <p:cNvPr id="3" name="Picture 4" descr="Hotel Icon PNG рисунок, картинки и пнг прозрачный для бесплатной загрузки |  Pngtre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3696"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Прямая соединительная линия 3"/>
          <p:cNvCxnSpPr/>
          <p:nvPr/>
        </p:nvCxnSpPr>
        <p:spPr>
          <a:xfrm>
            <a:off x="1970116" y="1430928"/>
            <a:ext cx="9293629"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Прямоугольник 5"/>
          <p:cNvSpPr/>
          <p:nvPr/>
        </p:nvSpPr>
        <p:spPr>
          <a:xfrm>
            <a:off x="1130531" y="1734497"/>
            <a:ext cx="8179724" cy="3600986"/>
          </a:xfrm>
          <a:prstGeom prst="rect">
            <a:avLst/>
          </a:prstGeom>
        </p:spPr>
        <p:txBody>
          <a:bodyPr wrap="square">
            <a:spAutoFit/>
          </a:bodyPr>
          <a:lstStyle/>
          <a:p>
            <a:r>
              <a:rPr lang="ru-RU" sz="1900" dirty="0" err="1">
                <a:solidFill>
                  <a:srgbClr val="C00000"/>
                </a:solidFill>
                <a:latin typeface="Arial" panose="020B0604020202020204" pitchFamily="34" charset="0"/>
                <a:cs typeface="Arial" panose="020B0604020202020204" pitchFamily="34" charset="0"/>
              </a:rPr>
              <a:t>Administrator</a:t>
            </a:r>
            <a:r>
              <a:rPr lang="ru-RU" sz="1900" dirty="0">
                <a:solidFill>
                  <a:srgbClr val="C00000"/>
                </a:solidFill>
                <a:latin typeface="Arial" panose="020B0604020202020204" pitchFamily="34" charset="0"/>
                <a:cs typeface="Arial" panose="020B0604020202020204" pitchFamily="34" charset="0"/>
              </a:rPr>
              <a:t> </a:t>
            </a:r>
            <a:r>
              <a:rPr lang="ru-RU" sz="1900" dirty="0" err="1" smtClean="0">
                <a:solidFill>
                  <a:srgbClr val="C00000"/>
                </a:solidFill>
                <a:latin typeface="Arial" panose="020B0604020202020204" pitchFamily="34" charset="0"/>
                <a:cs typeface="Arial" panose="020B0604020202020204" pitchFamily="34" charset="0"/>
              </a:rPr>
              <a:t>lavozimi</a:t>
            </a:r>
            <a:r>
              <a:rPr lang="en-US" sz="1900" dirty="0" smtClean="0">
                <a:solidFill>
                  <a:srgbClr val="C00000"/>
                </a:solidFill>
                <a:latin typeface="Arial" panose="020B0604020202020204" pitchFamily="34" charset="0"/>
                <a:cs typeface="Arial" panose="020B0604020202020204" pitchFamily="34" charset="0"/>
              </a:rPr>
              <a:t> </a:t>
            </a:r>
            <a:r>
              <a:rPr lang="ru-RU" sz="1900" dirty="0" err="1" smtClean="0">
                <a:latin typeface="Arial" panose="020B0604020202020204" pitchFamily="34" charset="0"/>
                <a:cs typeface="Arial" panose="020B0604020202020204" pitchFamily="34" charset="0"/>
              </a:rPr>
              <a:t>odamlar</a:t>
            </a:r>
            <a:r>
              <a:rPr lang="ru-RU" sz="1900" dirty="0" smtClean="0">
                <a:latin typeface="Arial" panose="020B0604020202020204" pitchFamily="34" charset="0"/>
                <a:cs typeface="Arial" panose="020B0604020202020204" pitchFamily="34" charset="0"/>
              </a:rPr>
              <a:t> </a:t>
            </a:r>
            <a:r>
              <a:rPr lang="ru-RU" sz="1900" dirty="0" err="1">
                <a:latin typeface="Arial" panose="020B0604020202020204" pitchFamily="34" charset="0"/>
                <a:cs typeface="Arial" panose="020B0604020202020204" pitchFamily="34" charset="0"/>
              </a:rPr>
              <a:t>bilan</a:t>
            </a:r>
            <a:r>
              <a:rPr lang="ru-RU" sz="1900" dirty="0">
                <a:latin typeface="Arial" panose="020B0604020202020204" pitchFamily="34" charset="0"/>
                <a:cs typeface="Arial" panose="020B0604020202020204" pitchFamily="34" charset="0"/>
              </a:rPr>
              <a:t> </a:t>
            </a:r>
            <a:r>
              <a:rPr lang="ru-RU" sz="1900" dirty="0" smtClean="0">
                <a:solidFill>
                  <a:srgbClr val="C00000"/>
                </a:solidFill>
                <a:latin typeface="Arial" panose="020B0604020202020204" pitchFamily="34" charset="0"/>
                <a:cs typeface="Arial" panose="020B0604020202020204" pitchFamily="34" charset="0"/>
              </a:rPr>
              <a:t>24/7</a:t>
            </a:r>
            <a:r>
              <a:rPr lang="en-US" sz="1900" dirty="0" smtClean="0">
                <a:solidFill>
                  <a:srgbClr val="C00000"/>
                </a:solidFill>
                <a:latin typeface="Arial" panose="020B0604020202020204" pitchFamily="34" charset="0"/>
                <a:cs typeface="Arial" panose="020B0604020202020204" pitchFamily="34" charset="0"/>
              </a:rPr>
              <a:t> </a:t>
            </a:r>
            <a:r>
              <a:rPr lang="ru-RU" sz="1900" dirty="0" err="1" smtClean="0">
                <a:latin typeface="Arial" panose="020B0604020202020204" pitchFamily="34" charset="0"/>
                <a:cs typeface="Arial" panose="020B0604020202020204" pitchFamily="34" charset="0"/>
              </a:rPr>
              <a:t>rejimida</a:t>
            </a:r>
            <a:r>
              <a:rPr lang="ru-RU" sz="1900" dirty="0" smtClean="0">
                <a:latin typeface="Arial" panose="020B0604020202020204" pitchFamily="34" charset="0"/>
                <a:cs typeface="Arial" panose="020B0604020202020204" pitchFamily="34" charset="0"/>
              </a:rPr>
              <a:t> </a:t>
            </a:r>
            <a:r>
              <a:rPr lang="ru-RU" sz="1900" dirty="0" err="1" smtClean="0">
                <a:latin typeface="Arial" panose="020B0604020202020204" pitchFamily="34" charset="0"/>
                <a:cs typeface="Arial" panose="020B0604020202020204" pitchFamily="34" charset="0"/>
              </a:rPr>
              <a:t>ishlashni</a:t>
            </a:r>
            <a:r>
              <a:rPr lang="ru-RU" sz="1900" dirty="0" smtClean="0">
                <a:latin typeface="Arial" panose="020B0604020202020204" pitchFamily="34" charset="0"/>
                <a:cs typeface="Arial" panose="020B0604020202020204" pitchFamily="34" charset="0"/>
              </a:rPr>
              <a:t> </a:t>
            </a:r>
            <a:r>
              <a:rPr lang="ru-RU" sz="1900" dirty="0">
                <a:latin typeface="Arial" panose="020B0604020202020204" pitchFamily="34" charset="0"/>
                <a:cs typeface="Arial" panose="020B0604020202020204" pitchFamily="34" charset="0"/>
              </a:rPr>
              <a:t>o'z </a:t>
            </a:r>
            <a:r>
              <a:rPr lang="ru-RU" sz="1900" dirty="0" err="1">
                <a:latin typeface="Arial" panose="020B0604020202020204" pitchFamily="34" charset="0"/>
                <a:cs typeface="Arial" panose="020B0604020202020204" pitchFamily="34" charset="0"/>
              </a:rPr>
              <a:t>ichiga</a:t>
            </a:r>
            <a:r>
              <a:rPr lang="ru-RU" sz="1900" dirty="0">
                <a:latin typeface="Arial" panose="020B0604020202020204" pitchFamily="34" charset="0"/>
                <a:cs typeface="Arial" panose="020B0604020202020204" pitchFamily="34" charset="0"/>
              </a:rPr>
              <a:t> </a:t>
            </a:r>
            <a:r>
              <a:rPr lang="ru-RU" sz="1900" dirty="0" err="1" smtClean="0">
                <a:latin typeface="Arial" panose="020B0604020202020204" pitchFamily="34" charset="0"/>
                <a:cs typeface="Arial" panose="020B0604020202020204" pitchFamily="34" charset="0"/>
              </a:rPr>
              <a:t>o</a:t>
            </a:r>
            <a:r>
              <a:rPr lang="en-US" sz="1900" dirty="0" err="1" smtClean="0">
                <a:latin typeface="Arial" panose="020B0604020202020204" pitchFamily="34" charset="0"/>
                <a:cs typeface="Arial" panose="020B0604020202020204" pitchFamily="34" charset="0"/>
              </a:rPr>
              <a:t>ladi</a:t>
            </a:r>
            <a:r>
              <a:rPr lang="ru-RU" sz="1900" dirty="0" smtClean="0">
                <a:latin typeface="Arial" panose="020B0604020202020204" pitchFamily="34" charset="0"/>
                <a:cs typeface="Arial" panose="020B0604020202020204" pitchFamily="34" charset="0"/>
              </a:rPr>
              <a:t>, </a:t>
            </a:r>
            <a:r>
              <a:rPr lang="ru-RU" sz="1900" dirty="0">
                <a:latin typeface="Arial" panose="020B0604020202020204" pitchFamily="34" charset="0"/>
                <a:cs typeface="Arial" panose="020B0604020202020204" pitchFamily="34" charset="0"/>
              </a:rPr>
              <a:t>va bir tomondan, bu mehmonlar (uchrashish, kutib olish, taklif qilish, maslahat berish, mehmonxonada yong'in xavfsizligi qoidalari bo'yicha ko'rsatmalar berish, nizoli vaziyatni hal </a:t>
            </a:r>
            <a:r>
              <a:rPr lang="ru-RU" sz="1900" dirty="0" err="1">
                <a:latin typeface="Arial" panose="020B0604020202020204" pitchFamily="34" charset="0"/>
                <a:cs typeface="Arial" panose="020B0604020202020204" pitchFamily="34" charset="0"/>
              </a:rPr>
              <a:t>qilish</a:t>
            </a:r>
            <a:r>
              <a:rPr lang="ru-RU" sz="1900" dirty="0">
                <a:latin typeface="Arial" panose="020B0604020202020204" pitchFamily="34" charset="0"/>
                <a:cs typeface="Arial" panose="020B0604020202020204" pitchFamily="34" charset="0"/>
              </a:rPr>
              <a:t> </a:t>
            </a:r>
            <a:r>
              <a:rPr lang="ru-RU" sz="1900" dirty="0" err="1" smtClean="0">
                <a:latin typeface="Arial" panose="020B0604020202020204" pitchFamily="34" charset="0"/>
                <a:cs typeface="Arial" panose="020B0604020202020204" pitchFamily="34" charset="0"/>
              </a:rPr>
              <a:t>va</a:t>
            </a:r>
            <a:r>
              <a:rPr lang="ru-RU" sz="1900" dirty="0" smtClean="0">
                <a:latin typeface="Arial" panose="020B0604020202020204" pitchFamily="34" charset="0"/>
                <a:cs typeface="Arial" panose="020B0604020202020204" pitchFamily="34" charset="0"/>
              </a:rPr>
              <a:t> boshqalar.),</a:t>
            </a:r>
            <a:r>
              <a:rPr lang="ru-RU" sz="1900" dirty="0">
                <a:latin typeface="Arial" panose="020B0604020202020204" pitchFamily="34" charset="0"/>
                <a:cs typeface="Arial" panose="020B0604020202020204" pitchFamily="34" charset="0"/>
              </a:rPr>
              <a:t>boshqa tomondan, xodimlar (mehmonxonaning barcha bo'limlari faoliyatini muvofiqlashtirish, xodimlar uchun vazifalar va ularning bajarilishini </a:t>
            </a:r>
            <a:r>
              <a:rPr lang="ru-RU" sz="1900" dirty="0" err="1">
                <a:latin typeface="Arial" panose="020B0604020202020204" pitchFamily="34" charset="0"/>
                <a:cs typeface="Arial" panose="020B0604020202020204" pitchFamily="34" charset="0"/>
              </a:rPr>
              <a:t>nazorat</a:t>
            </a:r>
            <a:r>
              <a:rPr lang="ru-RU" sz="1900" dirty="0">
                <a:latin typeface="Arial" panose="020B0604020202020204" pitchFamily="34" charset="0"/>
                <a:cs typeface="Arial" panose="020B0604020202020204" pitchFamily="34" charset="0"/>
              </a:rPr>
              <a:t> </a:t>
            </a:r>
            <a:r>
              <a:rPr lang="ru-RU" sz="1900" dirty="0" err="1" smtClean="0">
                <a:latin typeface="Arial" panose="020B0604020202020204" pitchFamily="34" charset="0"/>
                <a:cs typeface="Arial" panose="020B0604020202020204" pitchFamily="34" charset="0"/>
              </a:rPr>
              <a:t>qilish</a:t>
            </a:r>
            <a:r>
              <a:rPr lang="ru-RU" sz="1900" dirty="0" smtClean="0">
                <a:latin typeface="Arial" panose="020B0604020202020204" pitchFamily="34" charset="0"/>
                <a:cs typeface="Arial" panose="020B0604020202020204" pitchFamily="34" charset="0"/>
              </a:rPr>
              <a:t>).</a:t>
            </a:r>
            <a:endParaRPr lang="en-US" sz="1900" dirty="0" smtClean="0">
              <a:latin typeface="Arial" panose="020B0604020202020204" pitchFamily="34" charset="0"/>
              <a:cs typeface="Arial" panose="020B0604020202020204" pitchFamily="34" charset="0"/>
            </a:endParaRPr>
          </a:p>
          <a:p>
            <a:endParaRPr lang="ru-RU" sz="1900" dirty="0">
              <a:latin typeface="Arial" panose="020B0604020202020204" pitchFamily="34" charset="0"/>
              <a:cs typeface="Arial" panose="020B0604020202020204" pitchFamily="34" charset="0"/>
            </a:endParaRPr>
          </a:p>
          <a:p>
            <a:pPr algn="l" rtl="0"/>
            <a:r>
              <a:rPr lang="ru-RU" sz="1900" dirty="0" err="1">
                <a:latin typeface="Arial" panose="020B0604020202020204" pitchFamily="34" charset="0"/>
                <a:cs typeface="Arial" panose="020B0604020202020204" pitchFamily="34" charset="0"/>
              </a:rPr>
              <a:t>Administrator</a:t>
            </a:r>
            <a:r>
              <a:rPr lang="ru-RU" sz="1900" dirty="0">
                <a:latin typeface="Arial" panose="020B0604020202020204" pitchFamily="34" charset="0"/>
                <a:cs typeface="Arial" panose="020B0604020202020204" pitchFamily="34" charset="0"/>
              </a:rPr>
              <a:t> </a:t>
            </a:r>
            <a:r>
              <a:rPr lang="ru-RU" sz="1900" dirty="0" err="1" smtClean="0">
                <a:latin typeface="Arial" panose="020B0604020202020204" pitchFamily="34" charset="0"/>
                <a:cs typeface="Arial" panose="020B0604020202020204" pitchFamily="34" charset="0"/>
              </a:rPr>
              <a:t>ishi</a:t>
            </a:r>
            <a:r>
              <a:rPr lang="en-US" sz="1900" dirty="0" smtClean="0">
                <a:latin typeface="Arial" panose="020B0604020202020204" pitchFamily="34" charset="0"/>
                <a:cs typeface="Arial" panose="020B0604020202020204" pitchFamily="34" charset="0"/>
              </a:rPr>
              <a:t> </a:t>
            </a:r>
            <a:r>
              <a:rPr lang="ru-RU" sz="1900" dirty="0" err="1" smtClean="0">
                <a:solidFill>
                  <a:srgbClr val="C00000"/>
                </a:solidFill>
                <a:latin typeface="Arial" panose="020B0604020202020204" pitchFamily="34" charset="0"/>
                <a:cs typeface="Arial" panose="020B0604020202020204" pitchFamily="34" charset="0"/>
              </a:rPr>
              <a:t>smenada</a:t>
            </a:r>
            <a:r>
              <a:rPr lang="ru-RU" sz="1900" dirty="0" smtClean="0">
                <a:solidFill>
                  <a:srgbClr val="C00000"/>
                </a:solidFill>
                <a:latin typeface="Arial" panose="020B0604020202020204" pitchFamily="34" charset="0"/>
                <a:cs typeface="Arial" panose="020B0604020202020204" pitchFamily="34" charset="0"/>
              </a:rPr>
              <a:t> (kuniga 8-12 soat)</a:t>
            </a:r>
            <a:r>
              <a:rPr lang="ru-RU" sz="1900" dirty="0" smtClean="0">
                <a:latin typeface="Arial" panose="020B0604020202020204" pitchFamily="34" charset="0"/>
                <a:cs typeface="Arial" panose="020B0604020202020204" pitchFamily="34" charset="0"/>
              </a:rPr>
              <a:t>,</a:t>
            </a:r>
            <a:r>
              <a:rPr lang="ru-RU" sz="1900" dirty="0">
                <a:latin typeface="Arial" panose="020B0604020202020204" pitchFamily="34" charset="0"/>
                <a:cs typeface="Arial" panose="020B0604020202020204" pitchFamily="34" charset="0"/>
              </a:rPr>
              <a:t>va xodim butun </a:t>
            </a:r>
            <a:r>
              <a:rPr lang="ru-RU" sz="1900" dirty="0" err="1">
                <a:latin typeface="Arial" panose="020B0604020202020204" pitchFamily="34" charset="0"/>
                <a:cs typeface="Arial" panose="020B0604020202020204" pitchFamily="34" charset="0"/>
              </a:rPr>
              <a:t>smenani</a:t>
            </a:r>
            <a:r>
              <a:rPr lang="ru-RU" sz="1900" dirty="0">
                <a:latin typeface="Arial" panose="020B0604020202020204" pitchFamily="34" charset="0"/>
                <a:cs typeface="Arial" panose="020B0604020202020204" pitchFamily="34" charset="0"/>
              </a:rPr>
              <a:t> </a:t>
            </a:r>
            <a:r>
              <a:rPr lang="en-US" sz="1900" dirty="0" err="1" smtClean="0">
                <a:latin typeface="Arial" panose="020B0604020202020204" pitchFamily="34" charset="0"/>
                <a:cs typeface="Arial" panose="020B0604020202020204" pitchFamily="34" charset="0"/>
              </a:rPr>
              <a:t>tik</a:t>
            </a:r>
            <a:r>
              <a:rPr lang="en-US" sz="1900" dirty="0" smtClean="0">
                <a:latin typeface="Arial" panose="020B0604020202020204" pitchFamily="34" charset="0"/>
                <a:cs typeface="Arial" panose="020B0604020202020204" pitchFamily="34" charset="0"/>
              </a:rPr>
              <a:t> </a:t>
            </a:r>
            <a:r>
              <a:rPr lang="en-US" sz="1900" dirty="0" err="1" smtClean="0">
                <a:latin typeface="Arial" panose="020B0604020202020204" pitchFamily="34" charset="0"/>
                <a:cs typeface="Arial" panose="020B0604020202020204" pitchFamily="34" charset="0"/>
              </a:rPr>
              <a:t>oyoqda</a:t>
            </a:r>
            <a:r>
              <a:rPr lang="en-US" sz="1900" dirty="0" smtClean="0">
                <a:latin typeface="Arial" panose="020B0604020202020204" pitchFamily="34" charset="0"/>
                <a:cs typeface="Arial" panose="020B0604020202020204" pitchFamily="34" charset="0"/>
              </a:rPr>
              <a:t> </a:t>
            </a:r>
            <a:r>
              <a:rPr lang="en-US" sz="1900" dirty="0" err="1" smtClean="0">
                <a:latin typeface="Arial" panose="020B0604020202020204" pitchFamily="34" charset="0"/>
                <a:cs typeface="Arial" panose="020B0604020202020204" pitchFamily="34" charset="0"/>
              </a:rPr>
              <a:t>turib</a:t>
            </a:r>
            <a:r>
              <a:rPr lang="en-US" sz="1900" dirty="0" smtClean="0">
                <a:latin typeface="Arial" panose="020B0604020202020204" pitchFamily="34" charset="0"/>
                <a:cs typeface="Arial" panose="020B0604020202020204" pitchFamily="34" charset="0"/>
              </a:rPr>
              <a:t> </a:t>
            </a:r>
            <a:r>
              <a:rPr lang="ru-RU" sz="1900" dirty="0" err="1" smtClean="0">
                <a:latin typeface="Arial" panose="020B0604020202020204" pitchFamily="34" charset="0"/>
                <a:cs typeface="Arial" panose="020B0604020202020204" pitchFamily="34" charset="0"/>
              </a:rPr>
              <a:t>o'tkazadi</a:t>
            </a:r>
            <a:r>
              <a:rPr lang="ru-RU" sz="1900" dirty="0" smtClean="0">
                <a:latin typeface="Arial" panose="020B0604020202020204" pitchFamily="34" charset="0"/>
                <a:cs typeface="Arial" panose="020B0604020202020204" pitchFamily="34" charset="0"/>
              </a:rPr>
              <a:t>. </a:t>
            </a:r>
            <a:r>
              <a:rPr lang="ru-RU" sz="1900" dirty="0">
                <a:latin typeface="Arial" panose="020B0604020202020204" pitchFamily="34" charset="0"/>
                <a:cs typeface="Arial" panose="020B0604020202020204" pitchFamily="34" charset="0"/>
              </a:rPr>
              <a:t>Boshqa tegishli nuqta -</a:t>
            </a:r>
            <a:r>
              <a:rPr lang="ru-RU" sz="1900" dirty="0">
                <a:solidFill>
                  <a:srgbClr val="C00000"/>
                </a:solidFill>
                <a:latin typeface="Arial" panose="020B0604020202020204" pitchFamily="34" charset="0"/>
                <a:cs typeface="Arial" panose="020B0604020202020204" pitchFamily="34" charset="0"/>
              </a:rPr>
              <a:t>psixologik stressning kuchayishi</a:t>
            </a:r>
            <a:r>
              <a:rPr lang="ru-RU" sz="1900" dirty="0">
                <a:latin typeface="Arial" panose="020B0604020202020204" pitchFamily="34" charset="0"/>
                <a:cs typeface="Arial" panose="020B0604020202020204" pitchFamily="34" charset="0"/>
              </a:rPr>
              <a:t>.</a:t>
            </a:r>
          </a:p>
          <a:p>
            <a:pPr algn="l" rtl="0"/>
            <a:endParaRPr lang="ru-RU" sz="1900" dirty="0">
              <a:latin typeface="Arial" panose="020B0604020202020204" pitchFamily="34" charset="0"/>
              <a:cs typeface="Arial" panose="020B0604020202020204" pitchFamily="34" charset="0"/>
            </a:endParaRPr>
          </a:p>
        </p:txBody>
      </p:sp>
      <p:pic>
        <p:nvPicPr>
          <p:cNvPr id="2050" name="Picture 2" descr="Курс обучения на администратора гостиницы"/>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6220"/>
          <a:stretch/>
        </p:blipFill>
        <p:spPr bwMode="auto">
          <a:xfrm>
            <a:off x="8289635" y="1734497"/>
            <a:ext cx="4342940" cy="5123503"/>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1130531" y="5065013"/>
            <a:ext cx="7838902" cy="1323439"/>
          </a:xfrm>
          <a:prstGeom prst="rect">
            <a:avLst/>
          </a:prstGeom>
        </p:spPr>
        <p:txBody>
          <a:bodyPr wrap="square">
            <a:spAutoFit/>
          </a:bodyPr>
          <a:lstStyle/>
          <a:p>
            <a:r>
              <a:rPr lang="ru-RU" sz="2000" dirty="0" err="1" smtClean="0">
                <a:latin typeface="Arial" pitchFamily="34" charset="0"/>
                <a:cs typeface="Arial" pitchFamily="34" charset="0"/>
              </a:rPr>
              <a:t>Administrator</a:t>
            </a:r>
            <a:r>
              <a:rPr lang="ru-RU" sz="2000" dirty="0" smtClean="0">
                <a:latin typeface="Arial" pitchFamily="34" charset="0"/>
                <a:cs typeface="Arial" pitchFamily="34" charset="0"/>
              </a:rPr>
              <a:t> </a:t>
            </a:r>
            <a:r>
              <a:rPr lang="uz-Latn-UZ" sz="2000" dirty="0" smtClean="0">
                <a:latin typeface="Arial" pitchFamily="34" charset="0"/>
                <a:cs typeface="Arial" pitchFamily="34" charset="0"/>
              </a:rPr>
              <a:t>mutaxassislar toifasiga kiradi, </a:t>
            </a:r>
            <a:r>
              <a:rPr lang="uz-Latn-UZ" sz="2000" dirty="0" smtClean="0">
                <a:solidFill>
                  <a:srgbClr val="FF0000"/>
                </a:solidFill>
                <a:latin typeface="Arial" pitchFamily="34" charset="0"/>
                <a:cs typeface="Arial" pitchFamily="34" charset="0"/>
              </a:rPr>
              <a:t>qabul qilish xizmati menejeriga (yoki </a:t>
            </a:r>
            <a:r>
              <a:rPr lang="en-US" sz="2000" dirty="0" smtClean="0">
                <a:solidFill>
                  <a:srgbClr val="FF0000"/>
                </a:solidFill>
                <a:latin typeface="Arial" pitchFamily="34" charset="0"/>
                <a:cs typeface="Arial" pitchFamily="34" charset="0"/>
              </a:rPr>
              <a:t>bosh</a:t>
            </a:r>
            <a:r>
              <a:rPr lang="uz-Latn-UZ" sz="2000" dirty="0" smtClean="0">
                <a:solidFill>
                  <a:srgbClr val="FF0000"/>
                </a:solidFill>
                <a:latin typeface="Arial" pitchFamily="34" charset="0"/>
                <a:cs typeface="Arial" pitchFamily="34" charset="0"/>
              </a:rPr>
              <a:t> ma'murga</a:t>
            </a:r>
            <a:r>
              <a:rPr lang="uz-Latn-UZ" sz="2000" dirty="0" smtClean="0">
                <a:latin typeface="Arial" pitchFamily="34" charset="0"/>
                <a:cs typeface="Arial" pitchFamily="34" charset="0"/>
              </a:rPr>
              <a:t>) hisobot beradi, mehmonxona direktorining buyrug'i bilan tayinlanadi va ishdan olinadi. </a:t>
            </a:r>
            <a:r>
              <a:rPr lang="ru-RU" sz="2000" dirty="0" err="1" smtClean="0">
                <a:latin typeface="Arial" panose="020B0604020202020204" pitchFamily="34" charset="0"/>
                <a:cs typeface="Arial" panose="020B0604020202020204" pitchFamily="34" charset="0"/>
              </a:rPr>
              <a:t>Administrator</a:t>
            </a:r>
            <a:r>
              <a:rPr lang="uz-Latn-UZ" sz="2000" dirty="0" smtClean="0">
                <a:latin typeface="Arial" pitchFamily="34" charset="0"/>
                <a:cs typeface="Arial" pitchFamily="34" charset="0"/>
              </a:rPr>
              <a:t> o'rta kasbiy ma'lumotga ega bo'lishi kerak</a:t>
            </a:r>
            <a:endParaRPr lang="ru-RU" sz="1900"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6596402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1866900" y="394074"/>
            <a:ext cx="950006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ru-RU" sz="3000" b="1" dirty="0" smtClean="0">
                <a:solidFill>
                  <a:srgbClr val="0070C0"/>
                </a:solidFill>
                <a:latin typeface="Arial" panose="020B0604020202020204" pitchFamily="34" charset="0"/>
                <a:cs typeface="Arial" panose="020B0604020202020204" pitchFamily="34" charset="0"/>
              </a:rPr>
              <a:t> </a:t>
            </a:r>
          </a:p>
          <a:p>
            <a:pPr algn="l" rtl="0"/>
            <a:r>
              <a:rPr lang="ru-RU" sz="3500" b="1" dirty="0" smtClean="0">
                <a:solidFill>
                  <a:srgbClr val="0070C0"/>
                </a:solidFill>
                <a:latin typeface="Arial" panose="020B0604020202020204" pitchFamily="34" charset="0"/>
                <a:cs typeface="Arial" panose="020B0604020202020204" pitchFamily="34" charset="0"/>
              </a:rPr>
              <a:t>Administrator talablari</a:t>
            </a:r>
            <a:endParaRPr lang="ru-RU" sz="3500" b="1" dirty="0">
              <a:solidFill>
                <a:srgbClr val="0070C0"/>
              </a:solidFill>
              <a:latin typeface="Arial" panose="020B0604020202020204" pitchFamily="34" charset="0"/>
              <a:cs typeface="Arial" panose="020B0604020202020204" pitchFamily="34" charset="0"/>
            </a:endParaRPr>
          </a:p>
        </p:txBody>
      </p:sp>
      <p:pic>
        <p:nvPicPr>
          <p:cNvPr id="3" name="Picture 4" descr="Hotel Icon PNG рисунок, картинки и пнг прозрачный для бесплатной загрузки |  Pngtre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3696"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Прямая соединительная линия 3"/>
          <p:cNvCxnSpPr/>
          <p:nvPr/>
        </p:nvCxnSpPr>
        <p:spPr>
          <a:xfrm>
            <a:off x="1970116" y="1430928"/>
            <a:ext cx="9293629"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Прямоугольник 5"/>
          <p:cNvSpPr/>
          <p:nvPr/>
        </p:nvSpPr>
        <p:spPr>
          <a:xfrm>
            <a:off x="795250" y="2074818"/>
            <a:ext cx="7750234" cy="3342453"/>
          </a:xfrm>
          <a:prstGeom prst="rect">
            <a:avLst/>
          </a:prstGeom>
        </p:spPr>
        <p:txBody>
          <a:bodyPr wrap="square">
            <a:spAutoFit/>
          </a:bodyPr>
          <a:lstStyle/>
          <a:p>
            <a:pPr marL="342900" indent="-342900" algn="l" rtl="0">
              <a:lnSpc>
                <a:spcPct val="107000"/>
              </a:lnSpc>
              <a:spcAft>
                <a:spcPts val="800"/>
              </a:spcAft>
              <a:buFont typeface="Wingdings" panose="05000000000000000000" pitchFamily="2" charset="2"/>
              <a:buChar char="ü"/>
            </a:pPr>
            <a:r>
              <a:rPr lang="ru-RU" sz="2000" dirty="0">
                <a:latin typeface="Arial" panose="020B0604020202020204" pitchFamily="34" charset="0"/>
                <a:ea typeface="Calibri" panose="020F0502020204030204" pitchFamily="34" charset="0"/>
                <a:cs typeface="Arial" panose="020B0604020202020204" pitchFamily="34" charset="0"/>
              </a:rPr>
              <a:t>asosiy kasbiy tayyorgarlik;</a:t>
            </a:r>
          </a:p>
          <a:p>
            <a:pPr marL="342900" indent="-342900" algn="l" rtl="0">
              <a:lnSpc>
                <a:spcPct val="107000"/>
              </a:lnSpc>
              <a:spcAft>
                <a:spcPts val="800"/>
              </a:spcAft>
              <a:buFont typeface="Wingdings" panose="05000000000000000000" pitchFamily="2" charset="2"/>
              <a:buChar char="ü"/>
            </a:pPr>
            <a:r>
              <a:rPr lang="en-US" sz="2000" dirty="0" smtClean="0">
                <a:latin typeface="Arial" panose="020B0604020202020204" pitchFamily="34" charset="0"/>
                <a:ea typeface="Calibri" panose="020F0502020204030204" pitchFamily="34" charset="0"/>
                <a:cs typeface="Arial" panose="020B0604020202020204" pitchFamily="34" charset="0"/>
              </a:rPr>
              <a:t>a</a:t>
            </a:r>
            <a:r>
              <a:rPr lang="ru-RU" sz="2000" dirty="0" err="1" smtClean="0">
                <a:latin typeface="Arial" panose="020B0604020202020204" pitchFamily="34" charset="0"/>
                <a:ea typeface="Calibri" panose="020F0502020204030204" pitchFamily="34" charset="0"/>
                <a:cs typeface="Arial" panose="020B0604020202020204" pitchFamily="34" charset="0"/>
              </a:rPr>
              <a:t>maliy</a:t>
            </a:r>
            <a:r>
              <a:rPr lang="en-US" sz="2000" dirty="0" smtClean="0">
                <a:latin typeface="Arial" panose="020B0604020202020204" pitchFamily="34" charset="0"/>
                <a:ea typeface="Calibri" panose="020F0502020204030204" pitchFamily="34" charset="0"/>
                <a:cs typeface="Arial" panose="020B0604020202020204" pitchFamily="34" charset="0"/>
              </a:rPr>
              <a:t> </a:t>
            </a:r>
            <a:r>
              <a:rPr lang="ru-RU" sz="2000" dirty="0" err="1" smtClean="0">
                <a:latin typeface="Arial" panose="020B0604020202020204" pitchFamily="34" charset="0"/>
                <a:ea typeface="Calibri" panose="020F0502020204030204" pitchFamily="34" charset="0"/>
                <a:cs typeface="Arial" panose="020B0604020202020204" pitchFamily="34" charset="0"/>
              </a:rPr>
              <a:t>egallab</a:t>
            </a:r>
            <a:r>
              <a:rPr lang="ru-RU" sz="2000" dirty="0" smtClean="0">
                <a:latin typeface="Arial" panose="020B0604020202020204" pitchFamily="34" charset="0"/>
                <a:ea typeface="Calibri" panose="020F0502020204030204" pitchFamily="34" charset="0"/>
                <a:cs typeface="Arial" panose="020B0604020202020204" pitchFamily="34" charset="0"/>
              </a:rPr>
              <a:t> </a:t>
            </a:r>
            <a:r>
              <a:rPr lang="ru-RU" sz="2000" dirty="0">
                <a:latin typeface="Arial" panose="020B0604020202020204" pitchFamily="34" charset="0"/>
                <a:ea typeface="Calibri" panose="020F0502020204030204" pitchFamily="34" charset="0"/>
                <a:cs typeface="Arial" panose="020B0604020202020204" pitchFamily="34" charset="0"/>
              </a:rPr>
              <a:t>turgan lavozimiga muvofiq ish tajribasi;</a:t>
            </a:r>
          </a:p>
          <a:p>
            <a:pPr marL="342900" indent="-342900">
              <a:lnSpc>
                <a:spcPct val="107000"/>
              </a:lnSpc>
              <a:spcAft>
                <a:spcPts val="800"/>
              </a:spcAft>
              <a:buFont typeface="Wingdings" panose="05000000000000000000" pitchFamily="2" charset="2"/>
              <a:buChar char="ü"/>
            </a:pPr>
            <a:r>
              <a:rPr lang="uz-Latn-UZ" sz="2000" dirty="0" smtClean="0">
                <a:latin typeface="Arial" pitchFamily="34" charset="0"/>
                <a:cs typeface="Arial" pitchFamily="34" charset="0"/>
              </a:rPr>
              <a:t>mehnat qonunchiligi asoslarini bilish</a:t>
            </a:r>
            <a:r>
              <a:rPr lang="ru-RU" sz="2000" dirty="0" smtClean="0">
                <a:latin typeface="Arial" pitchFamily="34" charset="0"/>
                <a:ea typeface="Calibri" panose="020F0502020204030204" pitchFamily="34" charset="0"/>
                <a:cs typeface="Arial" pitchFamily="34" charset="0"/>
              </a:rPr>
              <a:t>;</a:t>
            </a:r>
            <a:endParaRPr lang="ru-RU" sz="2000" dirty="0">
              <a:latin typeface="Arial" pitchFamily="34" charset="0"/>
              <a:ea typeface="Calibri" panose="020F0502020204030204" pitchFamily="34" charset="0"/>
              <a:cs typeface="Arial" pitchFamily="34" charset="0"/>
            </a:endParaRPr>
          </a:p>
          <a:p>
            <a:pPr marL="342900" indent="-342900">
              <a:lnSpc>
                <a:spcPct val="107000"/>
              </a:lnSpc>
              <a:spcAft>
                <a:spcPts val="800"/>
              </a:spcAft>
              <a:buFont typeface="Wingdings" panose="05000000000000000000" pitchFamily="2" charset="2"/>
              <a:buChar char="ü"/>
            </a:pPr>
            <a:r>
              <a:rPr lang="uz-Latn-UZ" sz="2000" dirty="0" smtClean="0">
                <a:latin typeface="Arial" pitchFamily="34" charset="0"/>
                <a:cs typeface="Arial" pitchFamily="34" charset="0"/>
              </a:rPr>
              <a:t>tegishli faoliyatda standartlar va qoidalarga rioya qilish; </a:t>
            </a:r>
            <a:endParaRPr lang="en-US" sz="2000" dirty="0" smtClean="0">
              <a:latin typeface="Arial" pitchFamily="34" charset="0"/>
              <a:cs typeface="Arial" pitchFamily="34" charset="0"/>
            </a:endParaRPr>
          </a:p>
          <a:p>
            <a:pPr marL="342900" indent="-342900">
              <a:lnSpc>
                <a:spcPct val="107000"/>
              </a:lnSpc>
              <a:spcAft>
                <a:spcPts val="800"/>
              </a:spcAft>
              <a:buFont typeface="Wingdings" panose="05000000000000000000" pitchFamily="2" charset="2"/>
              <a:buChar char="ü"/>
            </a:pPr>
            <a:r>
              <a:rPr lang="uz-Latn-UZ" sz="2000" dirty="0" smtClean="0">
                <a:latin typeface="Arial" pitchFamily="34" charset="0"/>
                <a:cs typeface="Arial" pitchFamily="34" charset="0"/>
              </a:rPr>
              <a:t>kasbiy xulq-atvor etikasini bilish va ularga rioya qilish;</a:t>
            </a:r>
            <a:endParaRPr lang="en-US" sz="2000" dirty="0" smtClean="0">
              <a:latin typeface="Arial" pitchFamily="34" charset="0"/>
              <a:cs typeface="Arial" pitchFamily="34" charset="0"/>
            </a:endParaRPr>
          </a:p>
          <a:p>
            <a:pPr marL="342900" indent="-342900">
              <a:lnSpc>
                <a:spcPct val="107000"/>
              </a:lnSpc>
              <a:spcAft>
                <a:spcPts val="800"/>
              </a:spcAft>
              <a:buFont typeface="Wingdings" panose="05000000000000000000" pitchFamily="2" charset="2"/>
              <a:buChar char="ü"/>
            </a:pPr>
            <a:r>
              <a:rPr lang="uz-Latn-UZ" sz="2000" dirty="0" smtClean="0">
                <a:latin typeface="Arial" pitchFamily="34" charset="0"/>
                <a:cs typeface="Arial" pitchFamily="34" charset="0"/>
              </a:rPr>
              <a:t> birinchi tibbiy yordam ko'rsatish qobiliyati va nogironlarga xizmat ko'rsatishda maxsus bilim va ko'nikmalarga ega bo'lishi; </a:t>
            </a:r>
            <a:endParaRPr lang="en-US" sz="2000" dirty="0" smtClean="0">
              <a:latin typeface="Arial" pitchFamily="34" charset="0"/>
              <a:cs typeface="Arial" pitchFamily="34" charset="0"/>
            </a:endParaRPr>
          </a:p>
          <a:p>
            <a:pPr marL="342900" indent="-342900">
              <a:lnSpc>
                <a:spcPct val="107000"/>
              </a:lnSpc>
              <a:spcAft>
                <a:spcPts val="800"/>
              </a:spcAft>
              <a:buFont typeface="Wingdings" panose="05000000000000000000" pitchFamily="2" charset="2"/>
              <a:buChar char="ü"/>
            </a:pPr>
            <a:r>
              <a:rPr lang="en-US" sz="2000" dirty="0" smtClean="0">
                <a:latin typeface="Arial" pitchFamily="34" charset="0"/>
                <a:cs typeface="Arial" pitchFamily="34" charset="0"/>
              </a:rPr>
              <a:t>c</a:t>
            </a:r>
            <a:r>
              <a:rPr lang="uz-Latn-UZ" sz="2000" dirty="0" smtClean="0">
                <a:latin typeface="Arial" pitchFamily="34" charset="0"/>
                <a:cs typeface="Arial" pitchFamily="34" charset="0"/>
              </a:rPr>
              <a:t>het tillarni bilish</a:t>
            </a:r>
            <a:endParaRPr lang="ru-RU" sz="2000" dirty="0">
              <a:effectLst/>
              <a:latin typeface="Arial" pitchFamily="34" charset="0"/>
              <a:ea typeface="Calibri" panose="020F0502020204030204" pitchFamily="34" charset="0"/>
              <a:cs typeface="Arial" pitchFamily="34" charset="0"/>
            </a:endParaRPr>
          </a:p>
        </p:txBody>
      </p:sp>
      <p:pic>
        <p:nvPicPr>
          <p:cNvPr id="7" name="Picture 2" descr="Курс обучения на администратора гостиницы"/>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6220"/>
          <a:stretch/>
        </p:blipFill>
        <p:spPr bwMode="auto">
          <a:xfrm>
            <a:off x="7849060" y="1734497"/>
            <a:ext cx="4342940" cy="5123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221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1866900" y="394074"/>
            <a:ext cx="950006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ru-RU" sz="3000" b="1" dirty="0" smtClean="0">
                <a:solidFill>
                  <a:srgbClr val="0070C0"/>
                </a:solidFill>
                <a:latin typeface="Arial" panose="020B0604020202020204" pitchFamily="34" charset="0"/>
                <a:cs typeface="Arial" panose="020B0604020202020204" pitchFamily="34" charset="0"/>
              </a:rPr>
              <a:t> </a:t>
            </a:r>
            <a:r>
              <a:rPr lang="ru-RU" sz="3500" b="1" dirty="0" smtClean="0">
                <a:solidFill>
                  <a:srgbClr val="0070C0"/>
                </a:solidFill>
                <a:latin typeface="Arial" panose="020B0604020202020204" pitchFamily="34" charset="0"/>
                <a:cs typeface="Arial" panose="020B0604020202020204" pitchFamily="34" charset="0"/>
              </a:rPr>
              <a:t>Administrator: </a:t>
            </a:r>
            <a:r>
              <a:rPr lang="en-US" sz="3500" b="1" dirty="0" err="1" smtClean="0">
                <a:solidFill>
                  <a:srgbClr val="0070C0"/>
                </a:solidFill>
                <a:latin typeface="Arial" panose="020B0604020202020204" pitchFamily="34" charset="0"/>
                <a:cs typeface="Arial" panose="020B0604020202020204" pitchFamily="34" charset="0"/>
              </a:rPr>
              <a:t>i</a:t>
            </a:r>
            <a:r>
              <a:rPr lang="ru-RU" sz="3500" b="1" dirty="0" err="1" smtClean="0">
                <a:solidFill>
                  <a:srgbClr val="0070C0"/>
                </a:solidFill>
                <a:latin typeface="Arial" panose="020B0604020202020204" pitchFamily="34" charset="0"/>
                <a:cs typeface="Arial" panose="020B0604020202020204" pitchFamily="34" charset="0"/>
              </a:rPr>
              <a:t>sh</a:t>
            </a:r>
            <a:r>
              <a:rPr lang="ru-RU" sz="3500" b="1" dirty="0" smtClean="0">
                <a:solidFill>
                  <a:srgbClr val="0070C0"/>
                </a:solidFill>
                <a:latin typeface="Arial" panose="020B0604020202020204" pitchFamily="34" charset="0"/>
                <a:cs typeface="Arial" panose="020B0604020202020204" pitchFamily="34" charset="0"/>
              </a:rPr>
              <a:t> majburiyatlari</a:t>
            </a:r>
            <a:endParaRPr lang="ru-RU" sz="3500" b="1" dirty="0">
              <a:solidFill>
                <a:srgbClr val="0070C0"/>
              </a:solidFill>
              <a:latin typeface="Arial" panose="020B0604020202020204" pitchFamily="34" charset="0"/>
              <a:cs typeface="Arial" panose="020B0604020202020204" pitchFamily="34" charset="0"/>
            </a:endParaRPr>
          </a:p>
        </p:txBody>
      </p:sp>
      <p:pic>
        <p:nvPicPr>
          <p:cNvPr id="3" name="Picture 4" descr="Hotel Icon PNG рисунок, картинки и пнг прозрачный для бесплатной загрузки |  Pngtre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3696"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Прямая соединительная линия 3"/>
          <p:cNvCxnSpPr/>
          <p:nvPr/>
        </p:nvCxnSpPr>
        <p:spPr>
          <a:xfrm>
            <a:off x="1970116" y="1430928"/>
            <a:ext cx="9293629"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Прямоугольник 5"/>
          <p:cNvSpPr/>
          <p:nvPr/>
        </p:nvSpPr>
        <p:spPr>
          <a:xfrm>
            <a:off x="1051905" y="2074818"/>
            <a:ext cx="7119505" cy="4401205"/>
          </a:xfrm>
          <a:prstGeom prst="rect">
            <a:avLst/>
          </a:prstGeom>
        </p:spPr>
        <p:txBody>
          <a:bodyPr wrap="square">
            <a:spAutoFit/>
          </a:bodyPr>
          <a:lstStyle/>
          <a:p>
            <a:pPr marL="342900" indent="-342900">
              <a:buFont typeface="Wingdings" panose="05000000000000000000" pitchFamily="2" charset="2"/>
              <a:buChar char="ü"/>
            </a:pPr>
            <a:r>
              <a:rPr lang="en-US" sz="2000" dirty="0" smtClean="0">
                <a:latin typeface="Arial" panose="020B0604020202020204" pitchFamily="34" charset="0"/>
                <a:cs typeface="Arial" panose="020B0604020202020204" pitchFamily="34" charset="0"/>
              </a:rPr>
              <a:t>x</a:t>
            </a:r>
            <a:r>
              <a:rPr lang="ru-RU" sz="2000" dirty="0" err="1" smtClean="0">
                <a:latin typeface="Arial" panose="020B0604020202020204" pitchFamily="34" charset="0"/>
                <a:cs typeface="Arial" panose="020B0604020202020204" pitchFamily="34" charset="0"/>
              </a:rPr>
              <a:t>onalar</a:t>
            </a:r>
            <a:r>
              <a:rPr lang="en-US" sz="2000" dirty="0" err="1" smtClean="0">
                <a:latin typeface="Arial" panose="020B0604020202020204" pitchFamily="34" charset="0"/>
                <a:cs typeface="Arial" panose="020B0604020202020204" pitchFamily="34" charset="0"/>
              </a:rPr>
              <a:t>ni</a:t>
            </a:r>
            <a:r>
              <a:rPr lang="en-US"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bron</a:t>
            </a:r>
            <a:r>
              <a:rPr lang="ru-RU" sz="2000" dirty="0" smtClean="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qilish</a:t>
            </a:r>
            <a:r>
              <a:rPr lang="ru-RU" sz="2000" dirty="0">
                <a:latin typeface="Arial" panose="020B0604020202020204" pitchFamily="34" charset="0"/>
                <a:cs typeface="Arial" panose="020B0604020202020204" pitchFamily="34" charset="0"/>
              </a:rPr>
              <a:t> </a:t>
            </a:r>
            <a:r>
              <a:rPr lang="ru-RU" sz="2000" dirty="0" smtClean="0">
                <a:latin typeface="Arial" panose="020B0604020202020204" pitchFamily="34" charset="0"/>
                <a:cs typeface="Arial" panose="020B0604020202020204" pitchFamily="34" charset="0"/>
              </a:rPr>
              <a:t>;</a:t>
            </a:r>
            <a:endParaRPr lang="ru-RU" sz="2000" dirty="0">
              <a:latin typeface="Arial" panose="020B0604020202020204" pitchFamily="34" charset="0"/>
              <a:cs typeface="Arial" panose="020B0604020202020204" pitchFamily="34" charset="0"/>
            </a:endParaRPr>
          </a:p>
          <a:p>
            <a:pPr marL="342900" indent="-342900" algn="l" rtl="0">
              <a:buFont typeface="Wingdings" panose="05000000000000000000" pitchFamily="2" charset="2"/>
              <a:buChar char="ü"/>
            </a:pPr>
            <a:r>
              <a:rPr lang="en-US" sz="2000" dirty="0" err="1" smtClean="0">
                <a:latin typeface="Arial" panose="020B0604020202020204" pitchFamily="34" charset="0"/>
                <a:cs typeface="Arial" panose="020B0604020202020204" pitchFamily="34" charset="0"/>
              </a:rPr>
              <a:t>mehmonlar</a:t>
            </a:r>
            <a:r>
              <a:rPr lang="en-US"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bilan</a:t>
            </a:r>
            <a:r>
              <a:rPr lang="ru-RU" sz="2000" dirty="0" smtClean="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uchrashish;</a:t>
            </a:r>
          </a:p>
          <a:p>
            <a:pPr marL="342900" indent="-342900" algn="l" rtl="0">
              <a:buFont typeface="Wingdings" panose="05000000000000000000" pitchFamily="2" charset="2"/>
              <a:buChar char="ü"/>
            </a:pPr>
            <a:r>
              <a:rPr lang="ru-RU" sz="2000" dirty="0">
                <a:latin typeface="Arial" panose="020B0604020202020204" pitchFamily="34" charset="0"/>
                <a:cs typeface="Arial" panose="020B0604020202020204" pitchFamily="34" charset="0"/>
              </a:rPr>
              <a:t>mijozlarni ro'yxatga olish, joylashtirish </a:t>
            </a:r>
            <a:r>
              <a:rPr lang="ru-RU" sz="2000" dirty="0" err="1">
                <a:latin typeface="Arial" panose="020B0604020202020204" pitchFamily="34" charset="0"/>
                <a:cs typeface="Arial" panose="020B0604020202020204" pitchFamily="34" charset="0"/>
              </a:rPr>
              <a:t>va</a:t>
            </a:r>
            <a:r>
              <a:rPr lang="ru-RU" sz="2000" dirty="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ro’yhatdan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chiqaris</a:t>
            </a:r>
            <a:r>
              <a:rPr lang="ru-RU" sz="2000" dirty="0" err="1" smtClean="0">
                <a:latin typeface="Arial" panose="020B0604020202020204" pitchFamily="34" charset="0"/>
                <a:cs typeface="Arial" panose="020B0604020202020204" pitchFamily="34" charset="0"/>
              </a:rPr>
              <a:t>h</a:t>
            </a:r>
            <a:r>
              <a:rPr lang="ru-RU" sz="2000" dirty="0">
                <a:latin typeface="Arial" panose="020B0604020202020204" pitchFamily="34" charset="0"/>
                <a:cs typeface="Arial" panose="020B0604020202020204" pitchFamily="34" charset="0"/>
              </a:rPr>
              <a:t>;</a:t>
            </a:r>
          </a:p>
          <a:p>
            <a:pPr marL="342900" indent="-342900" algn="l" rtl="0">
              <a:buFont typeface="Wingdings" panose="05000000000000000000" pitchFamily="2" charset="2"/>
              <a:buChar char="ü"/>
            </a:pPr>
            <a:r>
              <a:rPr lang="ru-RU" sz="2000" dirty="0">
                <a:latin typeface="Arial" panose="020B0604020202020204" pitchFamily="34" charset="0"/>
                <a:cs typeface="Arial" panose="020B0604020202020204" pitchFamily="34" charset="0"/>
              </a:rPr>
              <a:t>tomonlarning o'zaro hisob-kitoblari;</a:t>
            </a:r>
          </a:p>
          <a:p>
            <a:pPr marL="342900" indent="-342900" algn="l" rtl="0">
              <a:buFont typeface="Wingdings" panose="05000000000000000000" pitchFamily="2" charset="2"/>
              <a:buChar char="ü"/>
            </a:pPr>
            <a:r>
              <a:rPr lang="ru-RU" sz="2000" dirty="0">
                <a:latin typeface="Arial" panose="020B0604020202020204" pitchFamily="34" charset="0"/>
                <a:cs typeface="Arial" panose="020B0604020202020204" pitchFamily="34" charset="0"/>
              </a:rPr>
              <a:t>hisobot hujjatlarini tayyorlash;</a:t>
            </a:r>
          </a:p>
          <a:p>
            <a:pPr marL="342900" indent="-342900" algn="l" rtl="0">
              <a:buFont typeface="Wingdings" panose="05000000000000000000" pitchFamily="2" charset="2"/>
              <a:buChar char="ü"/>
            </a:pPr>
            <a:r>
              <a:rPr lang="ru-RU" sz="2000" dirty="0">
                <a:latin typeface="Arial" panose="020B0604020202020204" pitchFamily="34" charset="0"/>
                <a:cs typeface="Arial" panose="020B0604020202020204" pitchFamily="34" charset="0"/>
              </a:rPr>
              <a:t>mehmonxona xizmatlari va ulardan foydalanish imkoniyatlari haqida shaxsan va telefon orqali maslahat berish;</a:t>
            </a:r>
          </a:p>
          <a:p>
            <a:pPr marL="342900" indent="-342900" algn="l" rtl="0">
              <a:buFont typeface="Wingdings" panose="05000000000000000000" pitchFamily="2" charset="2"/>
              <a:buChar char="ü"/>
            </a:pPr>
            <a:r>
              <a:rPr lang="ru-RU" sz="2000" dirty="0">
                <a:latin typeface="Arial" panose="020B0604020202020204" pitchFamily="34" charset="0"/>
                <a:cs typeface="Arial" panose="020B0604020202020204" pitchFamily="34" charset="0"/>
              </a:rPr>
              <a:t>mijozlarga xizmat ko'rsatish sifatini nazorat qilish;</a:t>
            </a:r>
          </a:p>
          <a:p>
            <a:pPr marL="342900" indent="-342900" algn="l" rtl="0">
              <a:buFont typeface="Wingdings" panose="05000000000000000000" pitchFamily="2" charset="2"/>
              <a:buChar char="ü"/>
            </a:pPr>
            <a:r>
              <a:rPr lang="ru-RU" sz="2000" dirty="0">
                <a:latin typeface="Arial" panose="020B0604020202020204" pitchFamily="34" charset="0"/>
                <a:cs typeface="Arial" panose="020B0604020202020204" pitchFamily="34" charset="0"/>
              </a:rPr>
              <a:t>mijozlarni xonalarda yashash qoidalariga </a:t>
            </a:r>
            <a:r>
              <a:rPr lang="ru-RU" sz="2000" dirty="0" err="1">
                <a:latin typeface="Arial" panose="020B0604020202020204" pitchFamily="34" charset="0"/>
                <a:cs typeface="Arial" panose="020B0604020202020204" pitchFamily="34" charset="0"/>
              </a:rPr>
              <a:t>rioya</a:t>
            </a:r>
            <a:r>
              <a:rPr lang="ru-RU" sz="2000" dirty="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qilishlari</a:t>
            </a:r>
            <a:r>
              <a:rPr lang="en-US" sz="2000" dirty="0" err="1" smtClean="0">
                <a:latin typeface="Arial" panose="020B0604020202020204" pitchFamily="34" charset="0"/>
                <a:cs typeface="Arial" panose="020B0604020202020204" pitchFamily="34" charset="0"/>
              </a:rPr>
              <a:t>ni</a:t>
            </a:r>
            <a:r>
              <a:rPr lang="en-US"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nazorat</a:t>
            </a:r>
            <a:r>
              <a:rPr lang="ru-RU" sz="2000" dirty="0" smtClean="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qilish;</a:t>
            </a:r>
          </a:p>
          <a:p>
            <a:pPr marL="342900" indent="-342900" algn="l" rtl="0">
              <a:buFont typeface="Wingdings" panose="05000000000000000000" pitchFamily="2" charset="2"/>
              <a:buChar char="ü"/>
            </a:pPr>
            <a:r>
              <a:rPr lang="ru-RU" sz="2000" dirty="0">
                <a:latin typeface="Arial" panose="020B0604020202020204" pitchFamily="34" charset="0"/>
                <a:cs typeface="Arial" panose="020B0604020202020204" pitchFamily="34" charset="0"/>
              </a:rPr>
              <a:t>kadrlar faoliyatini muvofiqlashtirish;</a:t>
            </a:r>
          </a:p>
          <a:p>
            <a:pPr marL="342900" indent="-342900" algn="l" rtl="0">
              <a:buFont typeface="Wingdings" panose="05000000000000000000" pitchFamily="2" charset="2"/>
              <a:buChar char="ü"/>
            </a:pPr>
            <a:r>
              <a:rPr lang="ru-RU" sz="2000" dirty="0">
                <a:latin typeface="Arial" panose="020B0604020202020204" pitchFamily="34" charset="0"/>
                <a:cs typeface="Arial" panose="020B0604020202020204" pitchFamily="34" charset="0"/>
              </a:rPr>
              <a:t>ziddiyatli vaziyatlarni hal qilish.</a:t>
            </a:r>
          </a:p>
        </p:txBody>
      </p:sp>
      <p:pic>
        <p:nvPicPr>
          <p:cNvPr id="7" name="Picture 2" descr="Курс обучения на администратора гостиницы"/>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6220"/>
          <a:stretch/>
        </p:blipFill>
        <p:spPr bwMode="auto">
          <a:xfrm>
            <a:off x="7849060" y="1734497"/>
            <a:ext cx="4342940" cy="5123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5375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1970115" y="419012"/>
            <a:ext cx="950006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ru-RU" sz="3000" b="1" dirty="0" smtClean="0">
                <a:solidFill>
                  <a:srgbClr val="0070C0"/>
                </a:solidFill>
                <a:latin typeface="Arial" panose="020B0604020202020204" pitchFamily="34" charset="0"/>
                <a:cs typeface="Arial" panose="020B0604020202020204" pitchFamily="34" charset="0"/>
              </a:rPr>
              <a:t> </a:t>
            </a:r>
          </a:p>
          <a:p>
            <a:pPr algn="l" rtl="0"/>
            <a:r>
              <a:rPr lang="ru-RU" sz="3500" b="1" dirty="0" smtClean="0">
                <a:solidFill>
                  <a:srgbClr val="0070C0"/>
                </a:solidFill>
                <a:latin typeface="Arial" panose="020B0604020202020204" pitchFamily="34" charset="0"/>
                <a:cs typeface="Arial" panose="020B0604020202020204" pitchFamily="34" charset="0"/>
              </a:rPr>
              <a:t>Administrator: huquq va majburiyatlar</a:t>
            </a:r>
            <a:endParaRPr lang="ru-RU" sz="3500" b="1" dirty="0">
              <a:solidFill>
                <a:srgbClr val="0070C0"/>
              </a:solidFill>
              <a:latin typeface="Arial" panose="020B0604020202020204" pitchFamily="34" charset="0"/>
              <a:cs typeface="Arial" panose="020B0604020202020204" pitchFamily="34" charset="0"/>
            </a:endParaRPr>
          </a:p>
        </p:txBody>
      </p:sp>
      <p:pic>
        <p:nvPicPr>
          <p:cNvPr id="3" name="Picture 4" descr="Hotel Icon PNG рисунок, картинки и пнг прозрачный для бесплатной загрузки |  Pngtre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3696"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Прямая соединительная линия 3"/>
          <p:cNvCxnSpPr/>
          <p:nvPr/>
        </p:nvCxnSpPr>
        <p:spPr>
          <a:xfrm>
            <a:off x="1970115" y="1536352"/>
            <a:ext cx="9293629"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Текст 7"/>
          <p:cNvSpPr txBox="1">
            <a:spLocks/>
          </p:cNvSpPr>
          <p:nvPr/>
        </p:nvSpPr>
        <p:spPr>
          <a:xfrm>
            <a:off x="839788" y="1681163"/>
            <a:ext cx="5157787" cy="4872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ru-RU" dirty="0" smtClean="0">
                <a:solidFill>
                  <a:srgbClr val="C00000"/>
                </a:solidFill>
                <a:latin typeface="Arial" panose="020B0604020202020204" pitchFamily="34" charset="0"/>
                <a:cs typeface="Arial" panose="020B0604020202020204" pitchFamily="34" charset="0"/>
              </a:rPr>
              <a:t>huquqiga ega:</a:t>
            </a:r>
            <a:endParaRPr lang="ru-RU" dirty="0">
              <a:solidFill>
                <a:srgbClr val="C00000"/>
              </a:solidFill>
              <a:latin typeface="Arial" panose="020B0604020202020204" pitchFamily="34" charset="0"/>
              <a:cs typeface="Arial" panose="020B0604020202020204" pitchFamily="34" charset="0"/>
            </a:endParaRPr>
          </a:p>
        </p:txBody>
      </p:sp>
      <p:sp>
        <p:nvSpPr>
          <p:cNvPr id="6" name="Объект 8"/>
          <p:cNvSpPr txBox="1">
            <a:spLocks/>
          </p:cNvSpPr>
          <p:nvPr/>
        </p:nvSpPr>
        <p:spPr>
          <a:xfrm>
            <a:off x="839788" y="2281312"/>
            <a:ext cx="5157787" cy="40115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Font typeface="Arial" panose="020B0604020202020204" pitchFamily="34" charset="0"/>
              <a:buNone/>
            </a:pPr>
            <a:r>
              <a:rPr lang="ru-RU" sz="1500" dirty="0" smtClean="0">
                <a:latin typeface="Arial" panose="020B0604020202020204" pitchFamily="34" charset="0"/>
                <a:cs typeface="Arial" panose="020B0604020202020204" pitchFamily="34" charset="0"/>
              </a:rPr>
              <a:t>Mehmonxona xodimlaridan o'z faoliyatini amalga oshirish uchun zarur bo'lgan ma'lumotlarni olish.</a:t>
            </a:r>
          </a:p>
          <a:p>
            <a:pPr marL="0" indent="0" algn="l" rtl="0">
              <a:buFont typeface="Arial" panose="020B0604020202020204" pitchFamily="34" charset="0"/>
              <a:buNone/>
            </a:pPr>
            <a:r>
              <a:rPr lang="ru-RU" sz="1500" dirty="0" smtClean="0">
                <a:latin typeface="Arial" panose="020B0604020202020204" pitchFamily="34" charset="0"/>
                <a:cs typeface="Arial" panose="020B0604020202020204" pitchFamily="34" charset="0"/>
              </a:rPr>
              <a:t>O'z faoliyati masalalari bo'yicha takliflarni bevosita rahbariga ko'rib chiqish uchun kiritadi.</a:t>
            </a:r>
          </a:p>
          <a:p>
            <a:pPr marL="0" indent="0" algn="l" rtl="0">
              <a:buFont typeface="Arial" panose="020B0604020202020204" pitchFamily="34" charset="0"/>
              <a:buNone/>
            </a:pPr>
            <a:r>
              <a:rPr lang="ru-RU" sz="1500" dirty="0" smtClean="0">
                <a:latin typeface="Arial" panose="020B0604020202020204" pitchFamily="34" charset="0"/>
                <a:cs typeface="Arial" panose="020B0604020202020204" pitchFamily="34" charset="0"/>
              </a:rPr>
              <a:t>Qabul qilish xizmati rahbaridan (</a:t>
            </a:r>
            <a:r>
              <a:rPr lang="ru-RU" sz="1500" dirty="0" err="1" smtClean="0">
                <a:latin typeface="Arial" panose="020B0604020202020204" pitchFamily="34" charset="0"/>
                <a:cs typeface="Arial" panose="020B0604020202020204" pitchFamily="34" charset="0"/>
              </a:rPr>
              <a:t>yoki</a:t>
            </a:r>
            <a:r>
              <a:rPr lang="ru-RU" sz="1500" dirty="0" smtClean="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bosh</a:t>
            </a:r>
            <a:r>
              <a:rPr lang="ru-RU" sz="1500" dirty="0" smtClean="0">
                <a:latin typeface="Arial" panose="020B0604020202020204" pitchFamily="34" charset="0"/>
                <a:cs typeface="Arial" panose="020B0604020202020204" pitchFamily="34" charset="0"/>
              </a:rPr>
              <a:t> ma'murdan) rasmiy vazifalarni bajarish uchun zarur bo'lgan tashkiliy-texnik shartlarni va belgilangan hujjatlarning bajarilishini ta'minlashni talab qilish.</a:t>
            </a:r>
          </a:p>
          <a:p>
            <a:pPr marL="0" indent="0" algn="l" rtl="0">
              <a:buFont typeface="Arial" panose="020B0604020202020204" pitchFamily="34" charset="0"/>
              <a:buNone/>
            </a:pPr>
            <a:r>
              <a:rPr lang="ru-RU" sz="1500" dirty="0" smtClean="0">
                <a:latin typeface="Arial" panose="020B0604020202020204" pitchFamily="34" charset="0"/>
                <a:cs typeface="Arial" panose="020B0604020202020204" pitchFamily="34" charset="0"/>
              </a:rPr>
              <a:t>O‘zbekiston Respublikasi qonun hujjatlarida belgilangan ijtimoiy kafolatlar </a:t>
            </a:r>
            <a:r>
              <a:rPr lang="ru-RU" sz="1500" dirty="0" err="1" smtClean="0">
                <a:latin typeface="Arial" panose="020B0604020202020204" pitchFamily="34" charset="0"/>
                <a:cs typeface="Arial" panose="020B0604020202020204" pitchFamily="34" charset="0"/>
              </a:rPr>
              <a:t>va</a:t>
            </a:r>
            <a:r>
              <a:rPr lang="ru-RU" sz="1500" dirty="0" smtClean="0">
                <a:latin typeface="Arial" panose="020B0604020202020204" pitchFamily="34" charset="0"/>
                <a:cs typeface="Arial" panose="020B0604020202020204" pitchFamily="34" charset="0"/>
              </a:rPr>
              <a:t> </a:t>
            </a:r>
            <a:r>
              <a:rPr lang="ru-RU" sz="1500" dirty="0" err="1" smtClean="0">
                <a:latin typeface="Arial" panose="020B0604020202020204" pitchFamily="34" charset="0"/>
                <a:cs typeface="Arial" panose="020B0604020202020204" pitchFamily="34" charset="0"/>
              </a:rPr>
              <a:t>imtiyozlar</a:t>
            </a:r>
            <a:r>
              <a:rPr lang="ru-RU" sz="1500" dirty="0" smtClean="0">
                <a:latin typeface="Arial" panose="020B0604020202020204" pitchFamily="34" charset="0"/>
                <a:cs typeface="Arial" panose="020B0604020202020204" pitchFamily="34" charset="0"/>
              </a:rPr>
              <a:t>.</a:t>
            </a:r>
          </a:p>
          <a:p>
            <a:pPr marL="0" indent="0" algn="l" rtl="0">
              <a:buFont typeface="Arial" panose="020B0604020202020204" pitchFamily="34" charset="0"/>
              <a:buNone/>
            </a:pPr>
            <a:r>
              <a:rPr lang="ru-RU" sz="1500" dirty="0" smtClean="0">
                <a:latin typeface="Arial" panose="020B0604020202020204" pitchFamily="34" charset="0"/>
                <a:cs typeface="Arial" panose="020B0604020202020204" pitchFamily="34" charset="0"/>
              </a:rPr>
              <a:t>Yillik to'lanadigan </a:t>
            </a:r>
            <a:r>
              <a:rPr lang="ru-RU" sz="1500" dirty="0" err="1" smtClean="0">
                <a:latin typeface="Arial" panose="020B0604020202020204" pitchFamily="34" charset="0"/>
                <a:cs typeface="Arial" panose="020B0604020202020204" pitchFamily="34" charset="0"/>
              </a:rPr>
              <a:t>ta'til</a:t>
            </a:r>
            <a:r>
              <a:rPr lang="ru-RU" sz="1500" dirty="0" smtClean="0">
                <a:latin typeface="Arial" panose="020B0604020202020204" pitchFamily="34" charset="0"/>
                <a:cs typeface="Arial" panose="020B0604020202020204" pitchFamily="34" charset="0"/>
              </a:rPr>
              <a:t> .</a:t>
            </a:r>
          </a:p>
          <a:p>
            <a:pPr marL="0" indent="0" algn="l" rtl="0">
              <a:buFont typeface="Arial" panose="020B0604020202020204" pitchFamily="34" charset="0"/>
              <a:buNone/>
            </a:pPr>
            <a:r>
              <a:rPr lang="ru-RU" sz="1500" dirty="0" smtClean="0">
                <a:latin typeface="Arial" panose="020B0604020202020204" pitchFamily="34" charset="0"/>
                <a:cs typeface="Arial" panose="020B0604020202020204" pitchFamily="34" charset="0"/>
              </a:rPr>
              <a:t>Mehmonxona rahbariyati tomonidan o'tkaziladigan o'quv seminarlarida ishtirok etish.</a:t>
            </a:r>
          </a:p>
          <a:p>
            <a:pPr marL="0" indent="0" algn="l" rtl="0">
              <a:buFont typeface="Arial" panose="020B0604020202020204" pitchFamily="34" charset="0"/>
              <a:buNone/>
            </a:pPr>
            <a:r>
              <a:rPr lang="ru-RU" sz="1500" dirty="0" smtClean="0">
                <a:latin typeface="Arial" panose="020B0604020202020204" pitchFamily="34" charset="0"/>
                <a:cs typeface="Arial" panose="020B0604020202020204" pitchFamily="34" charset="0"/>
              </a:rPr>
              <a:t>O‘zbekiston Respublikasining mehnat qonunchiligida nazarda tutilgan boshqa huquqlar.</a:t>
            </a:r>
            <a:endParaRPr lang="ru-RU" sz="1500" dirty="0">
              <a:latin typeface="Arial" panose="020B0604020202020204" pitchFamily="34" charset="0"/>
              <a:cs typeface="Arial" panose="020B0604020202020204" pitchFamily="34" charset="0"/>
            </a:endParaRPr>
          </a:p>
        </p:txBody>
      </p:sp>
      <p:sp>
        <p:nvSpPr>
          <p:cNvPr id="7" name="Текст 9"/>
          <p:cNvSpPr txBox="1">
            <a:spLocks/>
          </p:cNvSpPr>
          <p:nvPr/>
        </p:nvSpPr>
        <p:spPr>
          <a:xfrm>
            <a:off x="6172200" y="1681163"/>
            <a:ext cx="5183188" cy="4969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ru-RU" dirty="0" smtClean="0">
                <a:solidFill>
                  <a:srgbClr val="C00000"/>
                </a:solidFill>
                <a:latin typeface="Arial" panose="020B0604020202020204" pitchFamily="34" charset="0"/>
                <a:cs typeface="Arial" panose="020B0604020202020204" pitchFamily="34" charset="0"/>
              </a:rPr>
              <a:t> </a:t>
            </a:r>
            <a:r>
              <a:rPr lang="en-US" dirty="0" err="1" smtClean="0">
                <a:solidFill>
                  <a:srgbClr val="C00000"/>
                </a:solidFill>
                <a:latin typeface="Arial" panose="020B0604020202020204" pitchFamily="34" charset="0"/>
                <a:cs typeface="Arial" panose="020B0604020202020204" pitchFamily="34" charset="0"/>
              </a:rPr>
              <a:t>quyidagilarga</a:t>
            </a:r>
            <a:r>
              <a:rPr lang="en-US" dirty="0" smtClean="0">
                <a:solidFill>
                  <a:srgbClr val="C00000"/>
                </a:solidFill>
                <a:latin typeface="Arial" panose="020B0604020202020204" pitchFamily="34" charset="0"/>
                <a:cs typeface="Arial" panose="020B0604020202020204" pitchFamily="34" charset="0"/>
              </a:rPr>
              <a:t> </a:t>
            </a:r>
            <a:r>
              <a:rPr lang="ru-RU" dirty="0" err="1" smtClean="0">
                <a:solidFill>
                  <a:srgbClr val="C00000"/>
                </a:solidFill>
                <a:latin typeface="Arial" panose="020B0604020202020204" pitchFamily="34" charset="0"/>
                <a:cs typeface="Arial" panose="020B0604020202020204" pitchFamily="34" charset="0"/>
              </a:rPr>
              <a:t>javobgar</a:t>
            </a:r>
            <a:r>
              <a:rPr lang="ru-RU" dirty="0" smtClean="0">
                <a:solidFill>
                  <a:srgbClr val="C00000"/>
                </a:solidFill>
                <a:latin typeface="Arial" panose="020B0604020202020204" pitchFamily="34" charset="0"/>
                <a:cs typeface="Arial" panose="020B0604020202020204" pitchFamily="34" charset="0"/>
              </a:rPr>
              <a:t>:</a:t>
            </a:r>
            <a:endParaRPr lang="ru-RU" dirty="0">
              <a:solidFill>
                <a:srgbClr val="C00000"/>
              </a:solidFill>
              <a:latin typeface="Arial" panose="020B0604020202020204" pitchFamily="34" charset="0"/>
              <a:cs typeface="Arial" panose="020B0604020202020204" pitchFamily="34" charset="0"/>
            </a:endParaRPr>
          </a:p>
        </p:txBody>
      </p:sp>
      <p:sp>
        <p:nvSpPr>
          <p:cNvPr id="8" name="Объект 10"/>
          <p:cNvSpPr txBox="1">
            <a:spLocks/>
          </p:cNvSpPr>
          <p:nvPr/>
        </p:nvSpPr>
        <p:spPr>
          <a:xfrm>
            <a:off x="6172200" y="2281312"/>
            <a:ext cx="5183188" cy="3684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ru-RU" sz="1600" dirty="0" err="1" smtClean="0">
                <a:latin typeface="Arial" panose="020B0604020202020204" pitchFamily="34" charset="0"/>
                <a:cs typeface="Arial" panose="020B0604020202020204" pitchFamily="34" charset="0"/>
              </a:rPr>
              <a:t>Funktsional</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vazifalarni</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bajarmaslik</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yoki</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lozim</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darajada</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bajarmaslik</a:t>
            </a:r>
            <a:r>
              <a:rPr lang="ru-RU" sz="1600" dirty="0" smtClean="0">
                <a:latin typeface="Arial" panose="020B0604020202020204" pitchFamily="34" charset="0"/>
                <a:cs typeface="Arial" panose="020B0604020202020204" pitchFamily="34" charset="0"/>
              </a:rPr>
              <a:t>.</a:t>
            </a:r>
          </a:p>
          <a:p>
            <a:pPr>
              <a:buFont typeface="Wingdings" panose="05000000000000000000" pitchFamily="2" charset="2"/>
              <a:buChar char="§"/>
            </a:pPr>
            <a:r>
              <a:rPr lang="ru-RU" sz="1600" dirty="0" err="1" smtClean="0">
                <a:latin typeface="Arial" panose="020B0604020202020204" pitchFamily="34" charset="0"/>
                <a:cs typeface="Arial" panose="020B0604020202020204" pitchFamily="34" charset="0"/>
              </a:rPr>
              <a:t>O'z</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vazifalarini</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bajarish</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holati</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to'g'risida</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noto'g'ri</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ma'lumotlar</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berish</a:t>
            </a:r>
            <a:r>
              <a:rPr lang="ru-RU" sz="1600" dirty="0" smtClean="0">
                <a:latin typeface="Arial" panose="020B0604020202020204" pitchFamily="34" charset="0"/>
                <a:cs typeface="Arial" panose="020B0604020202020204" pitchFamily="34" charset="0"/>
              </a:rPr>
              <a:t>.</a:t>
            </a:r>
          </a:p>
          <a:p>
            <a:pPr>
              <a:buFont typeface="Wingdings" panose="05000000000000000000" pitchFamily="2" charset="2"/>
              <a:buChar char="§"/>
            </a:pPr>
            <a:r>
              <a:rPr lang="ru-RU" sz="1600" dirty="0" err="1" smtClean="0">
                <a:latin typeface="Arial" panose="020B0604020202020204" pitchFamily="34" charset="0"/>
                <a:cs typeface="Arial" panose="020B0604020202020204" pitchFamily="34" charset="0"/>
              </a:rPr>
              <a:t>Tashkilot</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bosh</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direktorining</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va</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bevosita</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rahbarning</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buyruqlari</a:t>
            </a:r>
            <a:r>
              <a:rPr lang="en-US"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va</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ko'rsatmalariga</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rioya</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qilmaslik</a:t>
            </a:r>
            <a:r>
              <a:rPr lang="ru-RU" sz="1600" dirty="0" smtClean="0">
                <a:latin typeface="Arial" panose="020B0604020202020204" pitchFamily="34" charset="0"/>
                <a:cs typeface="Arial" panose="020B0604020202020204" pitchFamily="34" charset="0"/>
              </a:rPr>
              <a:t>.</a:t>
            </a:r>
          </a:p>
          <a:p>
            <a:pPr>
              <a:buFont typeface="Wingdings" panose="05000000000000000000" pitchFamily="2" charset="2"/>
              <a:buChar char="§"/>
            </a:pPr>
            <a:r>
              <a:rPr lang="ru-RU" sz="1600" dirty="0" err="1" smtClean="0">
                <a:latin typeface="Arial" panose="020B0604020202020204" pitchFamily="34" charset="0"/>
                <a:cs typeface="Arial" panose="020B0604020202020204" pitchFamily="34" charset="0"/>
              </a:rPr>
              <a:t>Tashkilot</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va</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uning</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xodimlari</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faoliyatiga</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tahdid</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soladigan</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xavfsizlik</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qoidalari</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yong'in</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va</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boshqa</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qoidalarning</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aniqlangan</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buzilishlarini</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bartaraf</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etish</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choralarini</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ko'rmaslik</a:t>
            </a:r>
            <a:r>
              <a:rPr lang="ru-RU" sz="1600" dirty="0" smtClean="0">
                <a:latin typeface="Arial" panose="020B0604020202020204" pitchFamily="34" charset="0"/>
                <a:cs typeface="Arial" panose="020B0604020202020204" pitchFamily="34" charset="0"/>
              </a:rPr>
              <a:t>.</a:t>
            </a:r>
          </a:p>
          <a:p>
            <a:pPr>
              <a:buFont typeface="Wingdings" panose="05000000000000000000" pitchFamily="2" charset="2"/>
              <a:buChar char="§"/>
            </a:pPr>
            <a:r>
              <a:rPr lang="ru-RU" sz="1600" dirty="0" err="1" smtClean="0">
                <a:latin typeface="Arial" panose="020B0604020202020204" pitchFamily="34" charset="0"/>
                <a:cs typeface="Arial" panose="020B0604020202020204" pitchFamily="34" charset="0"/>
              </a:rPr>
              <a:t>Mehnat</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va</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ishlash</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intizomiga</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rioya</a:t>
            </a:r>
            <a:r>
              <a:rPr lang="ru-RU" sz="1600" dirty="0" smtClean="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qilmaslik</a:t>
            </a:r>
            <a:endParaRPr lang="ru-R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55130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1866900" y="749255"/>
            <a:ext cx="950006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ru-RU" sz="3000" b="1" dirty="0" smtClean="0">
                <a:solidFill>
                  <a:srgbClr val="0070C0"/>
                </a:solidFill>
                <a:latin typeface="Arial" panose="020B0604020202020204" pitchFamily="34" charset="0"/>
                <a:cs typeface="Arial" panose="020B0604020202020204" pitchFamily="34" charset="0"/>
              </a:rPr>
              <a:t> </a:t>
            </a:r>
            <a:r>
              <a:rPr lang="ru-RU" sz="3500" b="1" dirty="0">
                <a:solidFill>
                  <a:srgbClr val="0070C0"/>
                </a:solidFill>
                <a:latin typeface="Arial" panose="020B0604020202020204" pitchFamily="34" charset="0"/>
                <a:cs typeface="Arial" panose="020B0604020202020204" pitchFamily="34" charset="0"/>
              </a:rPr>
              <a:t>Administrator nimani boshqaradi?</a:t>
            </a:r>
          </a:p>
        </p:txBody>
      </p:sp>
      <p:pic>
        <p:nvPicPr>
          <p:cNvPr id="3" name="Picture 4" descr="Hotel Icon PNG рисунок, картинки и пнг прозрачный для бесплатной загрузки |  Pngtre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3696"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Прямая соединительная линия 3"/>
          <p:cNvCxnSpPr/>
          <p:nvPr/>
        </p:nvCxnSpPr>
        <p:spPr>
          <a:xfrm>
            <a:off x="1970116" y="1430928"/>
            <a:ext cx="9293629" cy="0"/>
          </a:xfrm>
          <a:prstGeom prst="line">
            <a:avLst/>
          </a:prstGeom>
        </p:spPr>
        <p:style>
          <a:lnRef idx="3">
            <a:schemeClr val="accent1"/>
          </a:lnRef>
          <a:fillRef idx="0">
            <a:schemeClr val="accent1"/>
          </a:fillRef>
          <a:effectRef idx="2">
            <a:schemeClr val="accent1"/>
          </a:effectRef>
          <a:fontRef idx="minor">
            <a:schemeClr val="tx1"/>
          </a:fontRef>
        </p:style>
      </p:cxnSp>
      <p:pic>
        <p:nvPicPr>
          <p:cNvPr id="5" name="Picture 2" descr="Курс обучения на администратора гостиницы"/>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6220"/>
          <a:stretch/>
        </p:blipFill>
        <p:spPr bwMode="auto">
          <a:xfrm>
            <a:off x="7849060" y="1734497"/>
            <a:ext cx="4342940" cy="5123503"/>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051906" y="2266010"/>
            <a:ext cx="7384473" cy="2990562"/>
          </a:xfrm>
          <a:prstGeom prst="rect">
            <a:avLst/>
          </a:prstGeom>
        </p:spPr>
        <p:txBody>
          <a:bodyPr wrap="square">
            <a:spAutoFit/>
          </a:bodyPr>
          <a:lstStyle/>
          <a:p>
            <a:pPr algn="l" rtl="0">
              <a:lnSpc>
                <a:spcPct val="107000"/>
              </a:lnSpc>
              <a:spcAft>
                <a:spcPts val="0"/>
              </a:spcAft>
            </a:pPr>
            <a:r>
              <a:rPr lang="ru-RU" sz="2200" dirty="0" err="1">
                <a:latin typeface="Arial" panose="020B0604020202020204" pitchFamily="34" charset="0"/>
                <a:ea typeface="Calibri" panose="020F0502020204030204" pitchFamily="34" charset="0"/>
                <a:cs typeface="Arial" panose="020B0604020202020204" pitchFamily="34" charset="0"/>
              </a:rPr>
              <a:t>Administrator</a:t>
            </a:r>
            <a:r>
              <a:rPr lang="ru-RU" sz="2200" dirty="0">
                <a:latin typeface="Arial" panose="020B0604020202020204" pitchFamily="34" charset="0"/>
                <a:ea typeface="Calibri" panose="020F0502020204030204" pitchFamily="34" charset="0"/>
                <a:cs typeface="Arial" panose="020B0604020202020204" pitchFamily="34" charset="0"/>
              </a:rPr>
              <a:t> </a:t>
            </a:r>
            <a:r>
              <a:rPr lang="ru-RU" sz="2200" dirty="0" err="1" smtClean="0">
                <a:latin typeface="Arial" panose="020B0604020202020204" pitchFamily="34" charset="0"/>
                <a:ea typeface="Calibri" panose="020F0502020204030204" pitchFamily="34" charset="0"/>
                <a:cs typeface="Arial" panose="020B0604020202020204" pitchFamily="34" charset="0"/>
              </a:rPr>
              <a:t>mehmonxonaning</a:t>
            </a:r>
            <a:r>
              <a:rPr lang="ru-RU" sz="2200" dirty="0" smtClean="0">
                <a:latin typeface="Arial" panose="020B0604020202020204" pitchFamily="34" charset="0"/>
                <a:ea typeface="Calibri" panose="020F0502020204030204" pitchFamily="34" charset="0"/>
                <a:cs typeface="Arial" panose="020B0604020202020204" pitchFamily="34" charset="0"/>
              </a:rPr>
              <a:t> </a:t>
            </a:r>
            <a:r>
              <a:rPr lang="ru-RU" sz="2200" dirty="0" err="1">
                <a:latin typeface="Arial" panose="020B0604020202020204" pitchFamily="34" charset="0"/>
                <a:ea typeface="Calibri" panose="020F0502020204030204" pitchFamily="34" charset="0"/>
                <a:cs typeface="Arial" panose="020B0604020202020204" pitchFamily="34" charset="0"/>
              </a:rPr>
              <a:t>ichki</a:t>
            </a:r>
            <a:r>
              <a:rPr lang="ru-RU" sz="2200" dirty="0">
                <a:latin typeface="Arial" panose="020B0604020202020204" pitchFamily="34" charset="0"/>
                <a:ea typeface="Calibri" panose="020F0502020204030204" pitchFamily="34" charset="0"/>
                <a:cs typeface="Arial" panose="020B0604020202020204" pitchFamily="34" charset="0"/>
              </a:rPr>
              <a:t> </a:t>
            </a:r>
            <a:r>
              <a:rPr lang="ru-RU" sz="2200" dirty="0" err="1" smtClean="0">
                <a:latin typeface="Arial" panose="020B0604020202020204" pitchFamily="34" charset="0"/>
                <a:ea typeface="Calibri" panose="020F0502020204030204" pitchFamily="34" charset="0"/>
                <a:cs typeface="Arial" panose="020B0604020202020204" pitchFamily="34" charset="0"/>
              </a:rPr>
              <a:t>hujjatlari</a:t>
            </a:r>
            <a:r>
              <a:rPr lang="en-US" sz="2200" dirty="0" err="1" smtClean="0">
                <a:latin typeface="Arial" panose="020B0604020202020204" pitchFamily="34" charset="0"/>
                <a:ea typeface="Calibri" panose="020F0502020204030204" pitchFamily="34" charset="0"/>
                <a:cs typeface="Arial" panose="020B0604020202020204" pitchFamily="34" charset="0"/>
              </a:rPr>
              <a:t>ni</a:t>
            </a:r>
            <a:r>
              <a:rPr lang="en-US" sz="2200" dirty="0" smtClean="0">
                <a:latin typeface="Arial" panose="020B0604020202020204" pitchFamily="34" charset="0"/>
                <a:ea typeface="Calibri" panose="020F0502020204030204" pitchFamily="34" charset="0"/>
                <a:cs typeface="Arial" panose="020B0604020202020204" pitchFamily="34" charset="0"/>
              </a:rPr>
              <a:t> </a:t>
            </a:r>
            <a:r>
              <a:rPr lang="en-US" sz="2200" dirty="0" err="1" smtClean="0">
                <a:latin typeface="Arial" panose="020B0604020202020204" pitchFamily="34" charset="0"/>
                <a:ea typeface="Calibri" panose="020F0502020204030204" pitchFamily="34" charset="0"/>
                <a:cs typeface="Arial" panose="020B0604020202020204" pitchFamily="34" charset="0"/>
              </a:rPr>
              <a:t>yaxshi</a:t>
            </a:r>
            <a:r>
              <a:rPr lang="en-US" sz="2200" dirty="0" smtClean="0">
                <a:latin typeface="Arial" panose="020B0604020202020204" pitchFamily="34" charset="0"/>
                <a:ea typeface="Calibri" panose="020F0502020204030204" pitchFamily="34" charset="0"/>
                <a:cs typeface="Arial" panose="020B0604020202020204" pitchFamily="34" charset="0"/>
              </a:rPr>
              <a:t> </a:t>
            </a:r>
            <a:r>
              <a:rPr lang="en-US" sz="2200" dirty="0" err="1" smtClean="0">
                <a:latin typeface="Arial" panose="020B0604020202020204" pitchFamily="34" charset="0"/>
                <a:ea typeface="Calibri" panose="020F0502020204030204" pitchFamily="34" charset="0"/>
                <a:cs typeface="Arial" panose="020B0604020202020204" pitchFamily="34" charset="0"/>
              </a:rPr>
              <a:t>bilishi</a:t>
            </a:r>
            <a:r>
              <a:rPr lang="en-US" sz="2200" dirty="0" smtClean="0">
                <a:latin typeface="Arial" panose="020B0604020202020204" pitchFamily="34" charset="0"/>
                <a:ea typeface="Calibri" panose="020F0502020204030204" pitchFamily="34" charset="0"/>
                <a:cs typeface="Arial" panose="020B0604020202020204" pitchFamily="34" charset="0"/>
              </a:rPr>
              <a:t> </a:t>
            </a:r>
            <a:r>
              <a:rPr lang="en-US" sz="2200" dirty="0" err="1" smtClean="0">
                <a:latin typeface="Arial" panose="020B0604020202020204" pitchFamily="34" charset="0"/>
                <a:ea typeface="Calibri" panose="020F0502020204030204" pitchFamily="34" charset="0"/>
                <a:cs typeface="Arial" panose="020B0604020202020204" pitchFamily="34" charset="0"/>
              </a:rPr>
              <a:t>kerak</a:t>
            </a:r>
            <a:r>
              <a:rPr lang="ru-RU" sz="2200" dirty="0" smtClean="0">
                <a:latin typeface="Arial" panose="020B0604020202020204" pitchFamily="34" charset="0"/>
                <a:ea typeface="Calibri" panose="020F0502020204030204" pitchFamily="34" charset="0"/>
                <a:cs typeface="Arial" panose="020B0604020202020204" pitchFamily="34" charset="0"/>
              </a:rPr>
              <a:t>: </a:t>
            </a:r>
            <a:r>
              <a:rPr lang="ru-RU" sz="2200" dirty="0">
                <a:latin typeface="Arial" panose="020B0604020202020204" pitchFamily="34" charset="0"/>
                <a:ea typeface="Calibri" panose="020F0502020204030204" pitchFamily="34" charset="0"/>
                <a:cs typeface="Arial" panose="020B0604020202020204" pitchFamily="34" charset="0"/>
              </a:rPr>
              <a:t>ustav, ichki tartib-qoidalar, mehmonxona </a:t>
            </a:r>
            <a:r>
              <a:rPr lang="ru-RU" sz="2200" dirty="0" err="1">
                <a:latin typeface="Arial" panose="020B0604020202020204" pitchFamily="34" charset="0"/>
                <a:ea typeface="Calibri" panose="020F0502020204030204" pitchFamily="34" charset="0"/>
                <a:cs typeface="Arial" panose="020B0604020202020204" pitchFamily="34" charset="0"/>
              </a:rPr>
              <a:t>direktorining</a:t>
            </a:r>
            <a:r>
              <a:rPr lang="ru-RU" sz="2200" dirty="0">
                <a:latin typeface="Arial" panose="020B0604020202020204" pitchFamily="34" charset="0"/>
                <a:ea typeface="Calibri" panose="020F0502020204030204" pitchFamily="34" charset="0"/>
                <a:cs typeface="Arial" panose="020B0604020202020204" pitchFamily="34" charset="0"/>
              </a:rPr>
              <a:t> </a:t>
            </a:r>
            <a:r>
              <a:rPr lang="ru-RU" sz="2200" dirty="0" err="1" smtClean="0">
                <a:latin typeface="Arial" panose="020B0604020202020204" pitchFamily="34" charset="0"/>
                <a:ea typeface="Calibri" panose="020F0502020204030204" pitchFamily="34" charset="0"/>
                <a:cs typeface="Arial" panose="020B0604020202020204" pitchFamily="34" charset="0"/>
              </a:rPr>
              <a:t>buyruqlar</a:t>
            </a:r>
            <a:r>
              <a:rPr lang="en-US" sz="2200" dirty="0" err="1" smtClean="0">
                <a:latin typeface="Arial" panose="020B0604020202020204" pitchFamily="34" charset="0"/>
                <a:ea typeface="Calibri" panose="020F0502020204030204" pitchFamily="34" charset="0"/>
                <a:cs typeface="Arial" panose="020B0604020202020204" pitchFamily="34" charset="0"/>
              </a:rPr>
              <a:t>i</a:t>
            </a:r>
            <a:r>
              <a:rPr lang="en-US" sz="2200" dirty="0" smtClean="0">
                <a:latin typeface="Arial" panose="020B0604020202020204" pitchFamily="34" charset="0"/>
                <a:ea typeface="Calibri" panose="020F0502020204030204" pitchFamily="34" charset="0"/>
                <a:cs typeface="Arial" panose="020B0604020202020204" pitchFamily="34" charset="0"/>
              </a:rPr>
              <a:t> </a:t>
            </a:r>
            <a:r>
              <a:rPr lang="en-US" sz="2200" dirty="0" err="1" smtClean="0">
                <a:latin typeface="Arial" panose="020B0604020202020204" pitchFamily="34" charset="0"/>
                <a:ea typeface="Calibri" panose="020F0502020204030204" pitchFamily="34" charset="0"/>
                <a:cs typeface="Arial" panose="020B0604020202020204" pitchFamily="34" charset="0"/>
              </a:rPr>
              <a:t>va</a:t>
            </a:r>
            <a:r>
              <a:rPr lang="en-US" sz="2200" dirty="0" smtClean="0">
                <a:latin typeface="Arial" panose="020B0604020202020204" pitchFamily="34" charset="0"/>
                <a:ea typeface="Calibri" panose="020F0502020204030204" pitchFamily="34" charset="0"/>
                <a:cs typeface="Arial" panose="020B0604020202020204" pitchFamily="34" charset="0"/>
              </a:rPr>
              <a:t> </a:t>
            </a:r>
            <a:r>
              <a:rPr lang="en-US" sz="2200" dirty="0" err="1" smtClean="0">
                <a:latin typeface="Arial" panose="020B0604020202020204" pitchFamily="34" charset="0"/>
                <a:ea typeface="Calibri" panose="020F0502020204030204" pitchFamily="34" charset="0"/>
                <a:cs typeface="Arial" panose="020B0604020202020204" pitchFamily="34" charset="0"/>
              </a:rPr>
              <a:t>ko’rsatma</a:t>
            </a:r>
            <a:r>
              <a:rPr lang="ru-RU" sz="2200" dirty="0" err="1" smtClean="0">
                <a:latin typeface="Arial" panose="020B0604020202020204" pitchFamily="34" charset="0"/>
                <a:ea typeface="Calibri" panose="020F0502020204030204" pitchFamily="34" charset="0"/>
                <a:cs typeface="Arial" panose="020B0604020202020204" pitchFamily="34" charset="0"/>
              </a:rPr>
              <a:t>lari</a:t>
            </a:r>
            <a:r>
              <a:rPr lang="ru-RU" sz="2200" dirty="0">
                <a:latin typeface="Arial" panose="020B0604020202020204" pitchFamily="34" charset="0"/>
                <a:ea typeface="Calibri" panose="020F0502020204030204" pitchFamily="34" charset="0"/>
                <a:cs typeface="Arial" panose="020B0604020202020204" pitchFamily="34" charset="0"/>
              </a:rPr>
              <a:t>, o'z </a:t>
            </a:r>
            <a:r>
              <a:rPr lang="ru-RU" sz="2200" dirty="0" err="1">
                <a:latin typeface="Arial" panose="020B0604020202020204" pitchFamily="34" charset="0"/>
                <a:ea typeface="Calibri" panose="020F0502020204030204" pitchFamily="34" charset="0"/>
                <a:cs typeface="Arial" panose="020B0604020202020204" pitchFamily="34" charset="0"/>
              </a:rPr>
              <a:t>lavozim</a:t>
            </a:r>
            <a:r>
              <a:rPr lang="ru-RU" sz="2200" dirty="0">
                <a:latin typeface="Arial" panose="020B0604020202020204" pitchFamily="34" charset="0"/>
                <a:ea typeface="Calibri" panose="020F0502020204030204" pitchFamily="34" charset="0"/>
                <a:cs typeface="Arial" panose="020B0604020202020204" pitchFamily="34" charset="0"/>
              </a:rPr>
              <a:t> </a:t>
            </a:r>
            <a:r>
              <a:rPr lang="en-US" sz="2200" dirty="0" err="1" smtClean="0">
                <a:latin typeface="Arial" panose="020B0604020202020204" pitchFamily="34" charset="0"/>
                <a:ea typeface="Calibri" panose="020F0502020204030204" pitchFamily="34" charset="0"/>
                <a:cs typeface="Arial" panose="020B0604020202020204" pitchFamily="34" charset="0"/>
              </a:rPr>
              <a:t>vazifalari</a:t>
            </a:r>
            <a:r>
              <a:rPr lang="ru-RU" sz="2200" dirty="0" smtClean="0">
                <a:latin typeface="Arial" panose="020B0604020202020204" pitchFamily="34" charset="0"/>
                <a:ea typeface="Calibri" panose="020F0502020204030204" pitchFamily="34" charset="0"/>
                <a:cs typeface="Arial" panose="020B0604020202020204" pitchFamily="34" charset="0"/>
              </a:rPr>
              <a:t>, </a:t>
            </a:r>
            <a:r>
              <a:rPr lang="ru-RU" sz="2200" dirty="0">
                <a:latin typeface="Arial" panose="020B0604020202020204" pitchFamily="34" charset="0"/>
                <a:ea typeface="Calibri" panose="020F0502020204030204" pitchFamily="34" charset="0"/>
                <a:cs typeface="Arial" panose="020B0604020202020204" pitchFamily="34" charset="0"/>
              </a:rPr>
              <a:t>shuningdek, "</a:t>
            </a:r>
            <a:r>
              <a:rPr lang="ru-RU" sz="2200" dirty="0" err="1" smtClean="0">
                <a:latin typeface="Arial" panose="020B0604020202020204" pitchFamily="34" charset="0"/>
                <a:ea typeface="Calibri" panose="020F0502020204030204" pitchFamily="34" charset="0"/>
                <a:cs typeface="Arial" panose="020B0604020202020204" pitchFamily="34" charset="0"/>
              </a:rPr>
              <a:t>Administrator</a:t>
            </a:r>
            <a:r>
              <a:rPr lang="ru-RU" sz="2200" dirty="0" smtClean="0">
                <a:latin typeface="Arial" panose="020B0604020202020204" pitchFamily="34" charset="0"/>
                <a:ea typeface="Calibri" panose="020F0502020204030204" pitchFamily="34" charset="0"/>
                <a:cs typeface="Arial" panose="020B0604020202020204" pitchFamily="34" charset="0"/>
              </a:rPr>
              <a:t>“</a:t>
            </a:r>
            <a:r>
              <a:rPr lang="en-US" sz="2200" dirty="0" err="1" smtClean="0">
                <a:latin typeface="Arial" panose="020B0604020202020204" pitchFamily="34" charset="0"/>
                <a:ea typeface="Calibri" panose="020F0502020204030204" pitchFamily="34" charset="0"/>
                <a:cs typeface="Arial" panose="020B0604020202020204" pitchFamily="34" charset="0"/>
              </a:rPr>
              <a:t>ning</a:t>
            </a:r>
            <a:r>
              <a:rPr lang="ru-RU" sz="2200" dirty="0" smtClean="0">
                <a:latin typeface="Arial" panose="020B0604020202020204" pitchFamily="34" charset="0"/>
                <a:ea typeface="Calibri" panose="020F0502020204030204" pitchFamily="34" charset="0"/>
                <a:cs typeface="Arial" panose="020B0604020202020204" pitchFamily="34" charset="0"/>
              </a:rPr>
              <a:t> </a:t>
            </a:r>
            <a:r>
              <a:rPr lang="ru-RU" sz="2200" dirty="0">
                <a:latin typeface="Arial" panose="020B0604020202020204" pitchFamily="34" charset="0"/>
                <a:ea typeface="Calibri" panose="020F0502020204030204" pitchFamily="34" charset="0"/>
                <a:cs typeface="Arial" panose="020B0604020202020204" pitchFamily="34" charset="0"/>
              </a:rPr>
              <a:t>professional standarti. Bundan tashqari, </a:t>
            </a:r>
            <a:r>
              <a:rPr lang="ru-RU" sz="2200" dirty="0" err="1" smtClean="0">
                <a:latin typeface="Arial" panose="020B0604020202020204" pitchFamily="34" charset="0"/>
                <a:ea typeface="Calibri" panose="020F0502020204030204" pitchFamily="34" charset="0"/>
                <a:cs typeface="Arial" panose="020B0604020202020204" pitchFamily="34" charset="0"/>
              </a:rPr>
              <a:t>odob-axloq</a:t>
            </a:r>
            <a:r>
              <a:rPr lang="ru-RU" sz="2200" dirty="0" smtClean="0">
                <a:latin typeface="Arial" panose="020B0604020202020204" pitchFamily="34" charset="0"/>
                <a:ea typeface="Calibri" panose="020F0502020204030204" pitchFamily="34" charset="0"/>
                <a:cs typeface="Arial" panose="020B0604020202020204" pitchFamily="34" charset="0"/>
              </a:rPr>
              <a:t> </a:t>
            </a:r>
            <a:r>
              <a:rPr lang="ru-RU" sz="2200" dirty="0" err="1" smtClean="0">
                <a:latin typeface="Arial" panose="020B0604020202020204" pitchFamily="34" charset="0"/>
                <a:ea typeface="Calibri" panose="020F0502020204030204" pitchFamily="34" charset="0"/>
                <a:cs typeface="Arial" panose="020B0604020202020204" pitchFamily="34" charset="0"/>
              </a:rPr>
              <a:t>qoidalari</a:t>
            </a:r>
            <a:r>
              <a:rPr lang="en-US" sz="2200" dirty="0" err="1" smtClean="0">
                <a:latin typeface="Arial" panose="020B0604020202020204" pitchFamily="34" charset="0"/>
                <a:ea typeface="Calibri" panose="020F0502020204030204" pitchFamily="34" charset="0"/>
                <a:cs typeface="Arial" panose="020B0604020202020204" pitchFamily="34" charset="0"/>
              </a:rPr>
              <a:t>ni</a:t>
            </a:r>
            <a:r>
              <a:rPr lang="en-US" sz="2200" dirty="0" smtClean="0">
                <a:latin typeface="Arial" panose="020B0604020202020204" pitchFamily="34" charset="0"/>
                <a:ea typeface="Calibri" panose="020F0502020204030204" pitchFamily="34" charset="0"/>
                <a:cs typeface="Arial" panose="020B0604020202020204" pitchFamily="34" charset="0"/>
              </a:rPr>
              <a:t> </a:t>
            </a:r>
            <a:r>
              <a:rPr lang="en-US" sz="2200" dirty="0" err="1" smtClean="0">
                <a:latin typeface="Arial" panose="020B0604020202020204" pitchFamily="34" charset="0"/>
                <a:ea typeface="Calibri" panose="020F0502020204030204" pitchFamily="34" charset="0"/>
                <a:cs typeface="Arial" panose="020B0604020202020204" pitchFamily="34" charset="0"/>
              </a:rPr>
              <a:t>yaxshi</a:t>
            </a:r>
            <a:r>
              <a:rPr lang="en-US" sz="2200" dirty="0" smtClean="0">
                <a:latin typeface="Arial" panose="020B0604020202020204" pitchFamily="34" charset="0"/>
                <a:ea typeface="Calibri" panose="020F0502020204030204" pitchFamily="34" charset="0"/>
                <a:cs typeface="Arial" panose="020B0604020202020204" pitchFamily="34" charset="0"/>
              </a:rPr>
              <a:t>  </a:t>
            </a:r>
            <a:r>
              <a:rPr lang="en-US" sz="2200" dirty="0" err="1" smtClean="0">
                <a:latin typeface="Arial" panose="020B0604020202020204" pitchFamily="34" charset="0"/>
                <a:ea typeface="Calibri" panose="020F0502020204030204" pitchFamily="34" charset="0"/>
                <a:cs typeface="Arial" panose="020B0604020202020204" pitchFamily="34" charset="0"/>
              </a:rPr>
              <a:t>bilishi</a:t>
            </a:r>
            <a:r>
              <a:rPr lang="en-US" sz="2200" dirty="0" smtClean="0">
                <a:latin typeface="Arial" panose="020B0604020202020204" pitchFamily="34" charset="0"/>
                <a:ea typeface="Calibri" panose="020F0502020204030204" pitchFamily="34" charset="0"/>
                <a:cs typeface="Arial" panose="020B0604020202020204" pitchFamily="34" charset="0"/>
              </a:rPr>
              <a:t> </a:t>
            </a:r>
            <a:r>
              <a:rPr lang="en-US" sz="2200" dirty="0" err="1" smtClean="0">
                <a:latin typeface="Arial" panose="020B0604020202020204" pitchFamily="34" charset="0"/>
                <a:ea typeface="Calibri" panose="020F0502020204030204" pitchFamily="34" charset="0"/>
                <a:cs typeface="Arial" panose="020B0604020202020204" pitchFamily="34" charset="0"/>
              </a:rPr>
              <a:t>kerak</a:t>
            </a:r>
            <a:r>
              <a:rPr lang="ru-RU" sz="2200" dirty="0" smtClean="0">
                <a:latin typeface="Arial" panose="020B0604020202020204" pitchFamily="34" charset="0"/>
                <a:ea typeface="Calibri" panose="020F0502020204030204" pitchFamily="34" charset="0"/>
                <a:cs typeface="Arial" panose="020B0604020202020204" pitchFamily="34" charset="0"/>
              </a:rPr>
              <a:t> </a:t>
            </a:r>
            <a:r>
              <a:rPr lang="ru-RU" sz="2200" dirty="0">
                <a:latin typeface="Arial" panose="020B0604020202020204" pitchFamily="34" charset="0"/>
                <a:ea typeface="Calibri" panose="020F0502020204030204" pitchFamily="34" charset="0"/>
                <a:cs typeface="Arial" panose="020B0604020202020204" pitchFamily="34" charset="0"/>
              </a:rPr>
              <a:t>(salomlashish qoidalarini bilish ayniqsa muhimdir: ketma-ketlik, qo'l siqish qoidalari, og'zaki </a:t>
            </a:r>
            <a:r>
              <a:rPr lang="ru-RU" sz="2200" dirty="0" err="1">
                <a:latin typeface="Arial" panose="020B0604020202020204" pitchFamily="34" charset="0"/>
                <a:ea typeface="Calibri" panose="020F0502020204030204" pitchFamily="34" charset="0"/>
                <a:cs typeface="Arial" panose="020B0604020202020204" pitchFamily="34" charset="0"/>
              </a:rPr>
              <a:t>so'zlar</a:t>
            </a:r>
            <a:r>
              <a:rPr lang="ru-RU" sz="2200" dirty="0">
                <a:latin typeface="Arial" panose="020B0604020202020204" pitchFamily="34" charset="0"/>
                <a:ea typeface="Calibri" panose="020F0502020204030204" pitchFamily="34" charset="0"/>
                <a:cs typeface="Arial" panose="020B0604020202020204" pitchFamily="34" charset="0"/>
              </a:rPr>
              <a:t> </a:t>
            </a:r>
            <a:r>
              <a:rPr lang="ru-RU" sz="2200" dirty="0" err="1" smtClean="0">
                <a:latin typeface="Arial" panose="020B0604020202020204" pitchFamily="34" charset="0"/>
                <a:ea typeface="Calibri" panose="020F0502020204030204" pitchFamily="34" charset="0"/>
                <a:cs typeface="Arial" panose="020B0604020202020204" pitchFamily="34" charset="0"/>
              </a:rPr>
              <a:t>va</a:t>
            </a:r>
            <a:r>
              <a:rPr lang="en-US" sz="2200" dirty="0" smtClean="0">
                <a:latin typeface="Arial" panose="020B0604020202020204" pitchFamily="34" charset="0"/>
                <a:ea typeface="Calibri" panose="020F0502020204030204" pitchFamily="34" charset="0"/>
                <a:cs typeface="Arial" panose="020B0604020202020204" pitchFamily="34" charset="0"/>
              </a:rPr>
              <a:t> </a:t>
            </a:r>
            <a:r>
              <a:rPr lang="ru-RU" sz="2200" dirty="0" err="1" smtClean="0">
                <a:latin typeface="Arial" panose="020B0604020202020204" pitchFamily="34" charset="0"/>
                <a:ea typeface="Calibri" panose="020F0502020204030204" pitchFamily="34" charset="0"/>
                <a:cs typeface="Arial" panose="020B0604020202020204" pitchFamily="34" charset="0"/>
              </a:rPr>
              <a:t>boshqalar</a:t>
            </a:r>
            <a:r>
              <a:rPr lang="ru-RU" sz="2200" dirty="0">
                <a:latin typeface="Arial" panose="020B0604020202020204" pitchFamily="34" charset="0"/>
                <a:ea typeface="Calibri" panose="020F0502020204030204" pitchFamily="34" charset="0"/>
                <a:cs typeface="Arial" panose="020B0604020202020204" pitchFamily="34" charset="0"/>
              </a:rPr>
              <a:t>).</a:t>
            </a:r>
            <a:endParaRPr lang="ru-RU" sz="2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484523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1866900" y="394074"/>
            <a:ext cx="950006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ru-RU" sz="3000" b="1" dirty="0" smtClean="0">
                <a:solidFill>
                  <a:srgbClr val="0070C0"/>
                </a:solidFill>
                <a:latin typeface="Arial" panose="020B0604020202020204" pitchFamily="34" charset="0"/>
                <a:cs typeface="Arial" panose="020B0604020202020204" pitchFamily="34" charset="0"/>
              </a:rPr>
              <a:t> </a:t>
            </a:r>
            <a:r>
              <a:rPr lang="ru-RU" sz="3500" b="1" dirty="0" smtClean="0">
                <a:solidFill>
                  <a:srgbClr val="0070C0"/>
                </a:solidFill>
                <a:latin typeface="Arial" panose="020B0604020202020204" pitchFamily="34" charset="0"/>
                <a:cs typeface="Arial" panose="020B0604020202020204" pitchFamily="34" charset="0"/>
              </a:rPr>
              <a:t>Administrator: tashqi ko'rinish va shaxsiy gigiena talablari</a:t>
            </a:r>
            <a:endParaRPr lang="ru-RU" sz="3500" b="1" dirty="0">
              <a:solidFill>
                <a:srgbClr val="0070C0"/>
              </a:solidFill>
              <a:latin typeface="Arial" panose="020B0604020202020204" pitchFamily="34" charset="0"/>
              <a:cs typeface="Arial" panose="020B0604020202020204" pitchFamily="34" charset="0"/>
            </a:endParaRPr>
          </a:p>
        </p:txBody>
      </p:sp>
      <p:pic>
        <p:nvPicPr>
          <p:cNvPr id="3" name="Picture 4" descr="Hotel Icon PNG рисунок, картинки и пнг прозрачный для бесплатной загрузки |  Pngtre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3696"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Курс обучения на администратора гостиницы"/>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6220"/>
          <a:stretch/>
        </p:blipFill>
        <p:spPr bwMode="auto">
          <a:xfrm>
            <a:off x="8206507" y="1719637"/>
            <a:ext cx="4342940" cy="512350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Прямая соединительная линия 4"/>
          <p:cNvCxnSpPr/>
          <p:nvPr/>
        </p:nvCxnSpPr>
        <p:spPr>
          <a:xfrm>
            <a:off x="1970115" y="1536352"/>
            <a:ext cx="9293629"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Прямоугольник 5"/>
          <p:cNvSpPr/>
          <p:nvPr/>
        </p:nvSpPr>
        <p:spPr>
          <a:xfrm>
            <a:off x="832194" y="2012498"/>
            <a:ext cx="8478982" cy="3648691"/>
          </a:xfrm>
          <a:prstGeom prst="rect">
            <a:avLst/>
          </a:prstGeom>
        </p:spPr>
        <p:txBody>
          <a:bodyPr wrap="square">
            <a:spAutoFit/>
          </a:bodyPr>
          <a:lstStyle/>
          <a:p>
            <a:pPr marL="285750" indent="-285750">
              <a:lnSpc>
                <a:spcPct val="107000"/>
              </a:lnSpc>
              <a:buFont typeface="Wingdings" panose="05000000000000000000" pitchFamily="2" charset="2"/>
              <a:buChar char="ü"/>
            </a:pPr>
            <a:r>
              <a:rPr lang="ru-RU"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Sochlar</a:t>
            </a:r>
            <a:r>
              <a:rPr lang="en-US"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i</a:t>
            </a:r>
            <a:r>
              <a:rPr lang="ru-RU"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ru-RU" dirty="0" err="1">
                <a:solidFill>
                  <a:srgbClr val="C00000"/>
                </a:solidFill>
                <a:latin typeface="Arial" panose="020B0604020202020204" pitchFamily="34" charset="0"/>
                <a:ea typeface="Calibri" panose="020F0502020204030204" pitchFamily="34" charset="0"/>
                <a:cs typeface="Arial" panose="020B0604020202020204" pitchFamily="34" charset="0"/>
              </a:rPr>
              <a:t>toza</a:t>
            </a:r>
            <a:r>
              <a:rPr lang="ru-RU"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ru-RU"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bo'lishi</a:t>
            </a:r>
            <a:r>
              <a:rPr lang="en-US" dirty="0" smtClean="0">
                <a:solidFill>
                  <a:srgbClr val="C00000"/>
                </a:solidFill>
                <a:latin typeface="Arial" panose="020B0604020202020204" pitchFamily="34" charset="0"/>
                <a:ea typeface="Calibri" panose="020F0502020204030204" pitchFamily="34" charset="0"/>
                <a:cs typeface="Arial" panose="020B0604020202020204" pitchFamily="34" charset="0"/>
              </a:rPr>
              <a:t>,</a:t>
            </a:r>
            <a:r>
              <a:rPr lang="ru-RU"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ru-RU" dirty="0" err="1" smtClean="0">
                <a:latin typeface="Arial" panose="020B0604020202020204" pitchFamily="34" charset="0"/>
                <a:ea typeface="Calibri" panose="020F0502020204030204" pitchFamily="34" charset="0"/>
                <a:cs typeface="Arial" panose="020B0604020202020204" pitchFamily="34" charset="0"/>
              </a:rPr>
              <a:t>chiroyli</a:t>
            </a:r>
            <a:r>
              <a:rPr lang="ru-RU" dirty="0" smtClean="0">
                <a:latin typeface="Arial" panose="020B0604020202020204" pitchFamily="34" charset="0"/>
                <a:ea typeface="Calibri" panose="020F0502020204030204" pitchFamily="34" charset="0"/>
                <a:cs typeface="Arial" panose="020B0604020202020204" pitchFamily="34" charset="0"/>
              </a:rPr>
              <a:t> </a:t>
            </a:r>
            <a:r>
              <a:rPr lang="ru-RU" dirty="0">
                <a:latin typeface="Arial" panose="020B0604020202020204" pitchFamily="34" charset="0"/>
                <a:ea typeface="Calibri" panose="020F0502020204030204" pitchFamily="34" charset="0"/>
                <a:cs typeface="Arial" panose="020B0604020202020204" pitchFamily="34" charset="0"/>
              </a:rPr>
              <a:t>tarzda kesilgan </a:t>
            </a:r>
            <a:r>
              <a:rPr lang="ru-RU" dirty="0" err="1">
                <a:latin typeface="Arial" panose="020B0604020202020204" pitchFamily="34" charset="0"/>
                <a:ea typeface="Calibri" panose="020F0502020204030204" pitchFamily="34" charset="0"/>
                <a:cs typeface="Arial" panose="020B0604020202020204" pitchFamily="34" charset="0"/>
              </a:rPr>
              <a:t>va</a:t>
            </a:r>
            <a:r>
              <a:rPr lang="ru-RU" dirty="0">
                <a:latin typeface="Arial" panose="020B0604020202020204" pitchFamily="34" charset="0"/>
                <a:ea typeface="Calibri" panose="020F0502020204030204" pitchFamily="34" charset="0"/>
                <a:cs typeface="Arial" panose="020B0604020202020204" pitchFamily="34" charset="0"/>
              </a:rPr>
              <a:t> </a:t>
            </a:r>
            <a:r>
              <a:rPr lang="ru-RU" dirty="0" err="1" smtClean="0">
                <a:latin typeface="Arial" panose="020B0604020202020204" pitchFamily="34" charset="0"/>
                <a:ea typeface="Calibri" panose="020F0502020204030204" pitchFamily="34" charset="0"/>
                <a:cs typeface="Arial" panose="020B0604020202020204" pitchFamily="34" charset="0"/>
              </a:rPr>
              <a:t>taralgan</a:t>
            </a:r>
            <a:r>
              <a:rPr lang="en-US" dirty="0" smtClean="0">
                <a:latin typeface="Arial" panose="020B0604020202020204" pitchFamily="34" charset="0"/>
                <a:ea typeface="Calibri" panose="020F0502020204030204" pitchFamily="34" charset="0"/>
                <a:cs typeface="Arial" panose="020B0604020202020204" pitchFamily="34" charset="0"/>
              </a:rPr>
              <a:t> </a:t>
            </a:r>
            <a:r>
              <a:rPr lang="en-US" dirty="0" err="1" smtClean="0">
                <a:latin typeface="Arial" panose="020B0604020202020204" pitchFamily="34" charset="0"/>
                <a:ea typeface="Calibri" panose="020F0502020204030204" pitchFamily="34" charset="0"/>
                <a:cs typeface="Arial" panose="020B0604020202020204" pitchFamily="34" charset="0"/>
              </a:rPr>
              <a:t>bo’lishi</a:t>
            </a:r>
            <a:r>
              <a:rPr lang="en-US" dirty="0" smtClean="0">
                <a:latin typeface="Arial" panose="020B0604020202020204" pitchFamily="34" charset="0"/>
                <a:ea typeface="Calibri" panose="020F0502020204030204" pitchFamily="34" charset="0"/>
                <a:cs typeface="Arial" panose="020B0604020202020204" pitchFamily="34" charset="0"/>
              </a:rPr>
              <a:t> </a:t>
            </a:r>
            <a:r>
              <a:rPr lang="ru-RU"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kerak</a:t>
            </a:r>
            <a:r>
              <a:rPr lang="en-US" dirty="0" smtClean="0">
                <a:solidFill>
                  <a:srgbClr val="C00000"/>
                </a:solidFill>
                <a:latin typeface="Arial" panose="020B0604020202020204" pitchFamily="34" charset="0"/>
                <a:ea typeface="Calibri" panose="020F0502020204030204" pitchFamily="34" charset="0"/>
                <a:cs typeface="Arial" panose="020B0604020202020204" pitchFamily="34" charset="0"/>
              </a:rPr>
              <a:t>.</a:t>
            </a:r>
            <a:endParaRPr lang="ru-RU" dirty="0" smtClean="0">
              <a:latin typeface="Arial" panose="020B0604020202020204" pitchFamily="34" charset="0"/>
              <a:ea typeface="Calibri" panose="020F0502020204030204" pitchFamily="34" charset="0"/>
              <a:cs typeface="Arial" panose="020B0604020202020204" pitchFamily="34" charset="0"/>
            </a:endParaRPr>
          </a:p>
          <a:p>
            <a:pPr marL="285750" indent="-285750" algn="l" rtl="0">
              <a:lnSpc>
                <a:spcPct val="107000"/>
              </a:lnSpc>
              <a:spcAft>
                <a:spcPts val="0"/>
              </a:spcAft>
              <a:buFont typeface="Wingdings" panose="05000000000000000000" pitchFamily="2" charset="2"/>
              <a:buChar char="ü"/>
            </a:pPr>
            <a:r>
              <a:rPr lang="ru-RU" dirty="0">
                <a:solidFill>
                  <a:srgbClr val="C00000"/>
                </a:solidFill>
                <a:latin typeface="Arial" panose="020B0604020202020204" pitchFamily="34" charset="0"/>
                <a:ea typeface="Calibri" panose="020F0502020204030204" pitchFamily="34" charset="0"/>
                <a:cs typeface="Arial" panose="020B0604020202020204" pitchFamily="34" charset="0"/>
              </a:rPr>
              <a:t>Makiyaj nozik bo'lishi kerak</a:t>
            </a:r>
            <a:r>
              <a:rPr lang="ru-RU" dirty="0">
                <a:latin typeface="Arial" panose="020B0604020202020204" pitchFamily="34" charset="0"/>
                <a:ea typeface="Calibri" panose="020F0502020204030204" pitchFamily="34" charset="0"/>
                <a:cs typeface="Arial" panose="020B0604020202020204" pitchFamily="34" charset="0"/>
              </a:rPr>
              <a:t>, sezilmaydigan. Tirnoqlar - toza, qisqa, </a:t>
            </a:r>
            <a:r>
              <a:rPr lang="ru-RU" dirty="0" err="1" smtClean="0">
                <a:latin typeface="Arial" panose="020B0604020202020204" pitchFamily="34" charset="0"/>
                <a:ea typeface="Calibri" panose="020F0502020204030204" pitchFamily="34" charset="0"/>
                <a:cs typeface="Arial" panose="020B0604020202020204" pitchFamily="34" charset="0"/>
              </a:rPr>
              <a:t>manikurli</a:t>
            </a:r>
            <a:r>
              <a:rPr lang="en-US" dirty="0" smtClean="0">
                <a:latin typeface="Arial" panose="020B0604020202020204" pitchFamily="34" charset="0"/>
                <a:ea typeface="Calibri" panose="020F0502020204030204" pitchFamily="34" charset="0"/>
                <a:cs typeface="Arial" panose="020B0604020202020204" pitchFamily="34" charset="0"/>
              </a:rPr>
              <a:t> </a:t>
            </a:r>
            <a:r>
              <a:rPr lang="en-US" dirty="0" err="1" smtClean="0">
                <a:latin typeface="Arial" panose="020B0604020202020204" pitchFamily="34" charset="0"/>
                <a:ea typeface="Calibri" panose="020F0502020204030204" pitchFamily="34" charset="0"/>
                <a:cs typeface="Arial" panose="020B0604020202020204" pitchFamily="34" charset="0"/>
              </a:rPr>
              <a:t>bo’lishi</a:t>
            </a:r>
            <a:r>
              <a:rPr lang="en-US" dirty="0" smtClean="0">
                <a:latin typeface="Arial" panose="020B0604020202020204" pitchFamily="34" charset="0"/>
                <a:ea typeface="Calibri" panose="020F0502020204030204" pitchFamily="34" charset="0"/>
                <a:cs typeface="Arial" panose="020B0604020202020204" pitchFamily="34" charset="0"/>
              </a:rPr>
              <a:t> </a:t>
            </a:r>
            <a:r>
              <a:rPr lang="en-US" dirty="0" err="1" smtClean="0">
                <a:latin typeface="Arial" panose="020B0604020202020204" pitchFamily="34" charset="0"/>
                <a:ea typeface="Calibri" panose="020F0502020204030204" pitchFamily="34" charset="0"/>
                <a:cs typeface="Arial" panose="020B0604020202020204" pitchFamily="34" charset="0"/>
              </a:rPr>
              <a:t>kerak</a:t>
            </a:r>
            <a:r>
              <a:rPr lang="en-US" dirty="0" smtClean="0">
                <a:latin typeface="Arial" panose="020B0604020202020204" pitchFamily="34" charset="0"/>
                <a:ea typeface="Calibri" panose="020F0502020204030204" pitchFamily="34" charset="0"/>
                <a:cs typeface="Arial" panose="020B0604020202020204" pitchFamily="34" charset="0"/>
              </a:rPr>
              <a:t> , </a:t>
            </a:r>
            <a:r>
              <a:rPr lang="ru-RU" dirty="0" smtClean="0">
                <a:latin typeface="Arial" panose="020B0604020202020204" pitchFamily="34" charset="0"/>
                <a:ea typeface="Calibri" panose="020F0502020204030204" pitchFamily="34" charset="0"/>
                <a:cs typeface="Arial" panose="020B0604020202020204" pitchFamily="34" charset="0"/>
              </a:rPr>
              <a:t> </a:t>
            </a:r>
            <a:r>
              <a:rPr lang="ru-RU" dirty="0" err="1" smtClean="0">
                <a:latin typeface="Arial" panose="020B0604020202020204" pitchFamily="34" charset="0"/>
                <a:ea typeface="Calibri" panose="020F0502020204030204" pitchFamily="34" charset="0"/>
                <a:cs typeface="Arial" panose="020B0604020202020204" pitchFamily="34" charset="0"/>
              </a:rPr>
              <a:t>uzun</a:t>
            </a:r>
            <a:r>
              <a:rPr lang="ru-RU" dirty="0" smtClean="0">
                <a:latin typeface="Arial" panose="020B0604020202020204" pitchFamily="34" charset="0"/>
                <a:ea typeface="Calibri" panose="020F0502020204030204" pitchFamily="34" charset="0"/>
                <a:cs typeface="Arial" panose="020B0604020202020204" pitchFamily="34" charset="0"/>
              </a:rPr>
              <a:t> </a:t>
            </a:r>
            <a:r>
              <a:rPr lang="en-US" dirty="0" err="1" smtClean="0">
                <a:latin typeface="Arial" panose="020B0604020202020204" pitchFamily="34" charset="0"/>
                <a:ea typeface="Calibri" panose="020F0502020204030204" pitchFamily="34" charset="0"/>
                <a:cs typeface="Arial" panose="020B0604020202020204" pitchFamily="34" charset="0"/>
              </a:rPr>
              <a:t>tirnoq</a:t>
            </a:r>
            <a:r>
              <a:rPr lang="ru-RU" dirty="0" err="1" smtClean="0">
                <a:latin typeface="Arial" panose="020B0604020202020204" pitchFamily="34" charset="0"/>
                <a:ea typeface="Calibri" panose="020F0502020204030204" pitchFamily="34" charset="0"/>
                <a:cs typeface="Arial" panose="020B0604020202020204" pitchFamily="34" charset="0"/>
              </a:rPr>
              <a:t>lar</a:t>
            </a:r>
            <a:r>
              <a:rPr lang="ru-RU" dirty="0" smtClean="0">
                <a:latin typeface="Arial" panose="020B0604020202020204" pitchFamily="34" charset="0"/>
                <a:ea typeface="Calibri" panose="020F0502020204030204" pitchFamily="34" charset="0"/>
                <a:cs typeface="Arial" panose="020B0604020202020204" pitchFamily="34" charset="0"/>
              </a:rPr>
              <a:t> </a:t>
            </a:r>
            <a:r>
              <a:rPr lang="ru-RU" dirty="0" err="1" smtClean="0">
                <a:latin typeface="Arial" panose="020B0604020202020204" pitchFamily="34" charset="0"/>
                <a:ea typeface="Calibri" panose="020F0502020204030204" pitchFamily="34" charset="0"/>
                <a:cs typeface="Arial" panose="020B0604020202020204" pitchFamily="34" charset="0"/>
              </a:rPr>
              <a:t>taqiqlangan</a:t>
            </a:r>
            <a:r>
              <a:rPr lang="ru-RU" dirty="0" smtClean="0">
                <a:latin typeface="Arial" panose="020B0604020202020204" pitchFamily="34" charset="0"/>
                <a:ea typeface="Calibri" panose="020F0502020204030204" pitchFamily="34" charset="0"/>
                <a:cs typeface="Arial" panose="020B0604020202020204" pitchFamily="34" charset="0"/>
              </a:rPr>
              <a:t>.</a:t>
            </a:r>
          </a:p>
          <a:p>
            <a:pPr marL="285750" indent="-285750" algn="l" rtl="0">
              <a:lnSpc>
                <a:spcPct val="107000"/>
              </a:lnSpc>
              <a:spcAft>
                <a:spcPts val="0"/>
              </a:spcAft>
              <a:buFont typeface="Wingdings" panose="05000000000000000000" pitchFamily="2" charset="2"/>
              <a:buChar char="ü"/>
            </a:pPr>
            <a:r>
              <a:rPr lang="ru-RU" dirty="0" err="1">
                <a:solidFill>
                  <a:srgbClr val="C00000"/>
                </a:solidFill>
                <a:latin typeface="Arial" panose="020B0604020202020204" pitchFamily="34" charset="0"/>
                <a:ea typeface="Calibri" panose="020F0502020204030204" pitchFamily="34" charset="0"/>
                <a:cs typeface="Arial" panose="020B0604020202020204" pitchFamily="34" charset="0"/>
              </a:rPr>
              <a:t>Zargarlik</a:t>
            </a:r>
            <a:r>
              <a:rPr lang="ru-RU"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ru-RU"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buyumlari</a:t>
            </a:r>
            <a:r>
              <a:rPr lang="en-US"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dan</a:t>
            </a:r>
            <a:r>
              <a:rPr lang="en-US"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ru-RU"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ru-RU" dirty="0">
                <a:solidFill>
                  <a:srgbClr val="C00000"/>
                </a:solidFill>
                <a:latin typeface="Arial" panose="020B0604020202020204" pitchFamily="34" charset="0"/>
                <a:ea typeface="Calibri" panose="020F0502020204030204" pitchFamily="34" charset="0"/>
                <a:cs typeface="Arial" panose="020B0604020202020204" pitchFamily="34" charset="0"/>
              </a:rPr>
              <a:t>minimal darajada saqlanishi kerak</a:t>
            </a:r>
            <a:r>
              <a:rPr lang="ru-RU" dirty="0">
                <a:latin typeface="Arial" panose="020B0604020202020204" pitchFamily="34" charset="0"/>
                <a:ea typeface="Calibri" panose="020F0502020204030204" pitchFamily="34" charset="0"/>
                <a:cs typeface="Arial" panose="020B0604020202020204" pitchFamily="34" charset="0"/>
              </a:rPr>
              <a:t>. Ular kichik va ehtiyotkor bo'lishi kerak.</a:t>
            </a:r>
            <a:r>
              <a:rPr lang="ru-RU" dirty="0" smtClean="0">
                <a:latin typeface="Arial" panose="020B0604020202020204" pitchFamily="34" charset="0"/>
                <a:ea typeface="Calibri" panose="020F0502020204030204" pitchFamily="34" charset="0"/>
                <a:cs typeface="Arial" panose="020B0604020202020204" pitchFamily="34" charset="0"/>
              </a:rPr>
              <a:t>.</a:t>
            </a:r>
          </a:p>
          <a:p>
            <a:pPr marL="285750" indent="-285750" algn="l" rtl="0">
              <a:lnSpc>
                <a:spcPct val="107000"/>
              </a:lnSpc>
              <a:spcAft>
                <a:spcPts val="0"/>
              </a:spcAft>
              <a:buFont typeface="Wingdings" panose="05000000000000000000" pitchFamily="2" charset="2"/>
              <a:buChar char="ü"/>
            </a:pPr>
            <a:r>
              <a:rPr lang="en-US" dirty="0" smtClean="0">
                <a:solidFill>
                  <a:srgbClr val="C00000"/>
                </a:solidFill>
                <a:latin typeface="Arial" panose="020B0604020202020204" pitchFamily="34" charset="0"/>
                <a:ea typeface="Calibri" panose="020F0502020204030204" pitchFamily="34" charset="0"/>
                <a:cs typeface="Arial" panose="020B0604020202020204" pitchFamily="34" charset="0"/>
              </a:rPr>
              <a:t>P</a:t>
            </a:r>
            <a:r>
              <a:rPr lang="ru-RU"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arfumeriya</a:t>
            </a:r>
            <a:r>
              <a:rPr lang="en-US"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dan</a:t>
            </a:r>
            <a:r>
              <a:rPr lang="en-US"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foydalanish</a:t>
            </a:r>
            <a:r>
              <a:rPr lang="en-US"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ru-RU"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o'rtacha</a:t>
            </a:r>
            <a:r>
              <a:rPr lang="ru-RU"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ru-RU" dirty="0" err="1">
                <a:solidFill>
                  <a:srgbClr val="C00000"/>
                </a:solidFill>
                <a:latin typeface="Arial" panose="020B0604020202020204" pitchFamily="34" charset="0"/>
                <a:ea typeface="Calibri" panose="020F0502020204030204" pitchFamily="34" charset="0"/>
                <a:cs typeface="Arial" panose="020B0604020202020204" pitchFamily="34" charset="0"/>
              </a:rPr>
              <a:t>bo'lishi</a:t>
            </a:r>
            <a:r>
              <a:rPr lang="ru-RU"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ru-RU"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kerak</a:t>
            </a:r>
            <a:r>
              <a:rPr lang="ru-RU" dirty="0" smtClean="0">
                <a:latin typeface="Arial" panose="020B0604020202020204" pitchFamily="34" charset="0"/>
                <a:ea typeface="Calibri" panose="020F0502020204030204" pitchFamily="34" charset="0"/>
                <a:cs typeface="Arial" panose="020B0604020202020204" pitchFamily="34" charset="0"/>
              </a:rPr>
              <a:t> </a:t>
            </a:r>
            <a:r>
              <a:rPr lang="ru-RU" dirty="0">
                <a:latin typeface="Arial" panose="020B0604020202020204" pitchFamily="34" charset="0"/>
                <a:ea typeface="Calibri" panose="020F0502020204030204" pitchFamily="34" charset="0"/>
                <a:cs typeface="Arial" panose="020B0604020202020204" pitchFamily="34" charset="0"/>
              </a:rPr>
              <a:t>va kuchli hidga yo'l qo'yilmaydi.</a:t>
            </a:r>
          </a:p>
          <a:p>
            <a:pPr marL="285750" indent="-285750" algn="l" rtl="0">
              <a:lnSpc>
                <a:spcPct val="107000"/>
              </a:lnSpc>
              <a:spcAft>
                <a:spcPts val="0"/>
              </a:spcAft>
              <a:buFont typeface="Wingdings" panose="05000000000000000000" pitchFamily="2" charset="2"/>
              <a:buChar char="ü"/>
            </a:pPr>
            <a:r>
              <a:rPr lang="ru-RU" dirty="0">
                <a:solidFill>
                  <a:srgbClr val="C00000"/>
                </a:solidFill>
                <a:latin typeface="Arial" panose="020B0604020202020204" pitchFamily="34" charset="0"/>
                <a:ea typeface="Calibri" panose="020F0502020204030204" pitchFamily="34" charset="0"/>
                <a:cs typeface="Arial" panose="020B0604020202020204" pitchFamily="34" charset="0"/>
              </a:rPr>
              <a:t>Oyoq kiyimlari qulay bo'lishi kerak</a:t>
            </a:r>
            <a:r>
              <a:rPr lang="ru-RU" dirty="0">
                <a:latin typeface="Arial" panose="020B0604020202020204" pitchFamily="34" charset="0"/>
                <a:ea typeface="Calibri" panose="020F0502020204030204" pitchFamily="34" charset="0"/>
                <a:cs typeface="Arial" panose="020B0604020202020204" pitchFamily="34" charset="0"/>
              </a:rPr>
              <a:t>, yaxshi </a:t>
            </a:r>
            <a:r>
              <a:rPr lang="ru-RU" dirty="0" err="1">
                <a:latin typeface="Arial" panose="020B0604020202020204" pitchFamily="34" charset="0"/>
                <a:ea typeface="Calibri" panose="020F0502020204030204" pitchFamily="34" charset="0"/>
                <a:cs typeface="Arial" panose="020B0604020202020204" pitchFamily="34" charset="0"/>
              </a:rPr>
              <a:t>holatda</a:t>
            </a:r>
            <a:r>
              <a:rPr lang="ru-RU" dirty="0">
                <a:latin typeface="Arial" panose="020B0604020202020204" pitchFamily="34" charset="0"/>
                <a:ea typeface="Calibri" panose="020F0502020204030204" pitchFamily="34" charset="0"/>
                <a:cs typeface="Arial" panose="020B0604020202020204" pitchFamily="34" charset="0"/>
              </a:rPr>
              <a:t> </a:t>
            </a:r>
            <a:r>
              <a:rPr lang="ru-RU" dirty="0" err="1" smtClean="0">
                <a:latin typeface="Arial" panose="020B0604020202020204" pitchFamily="34" charset="0"/>
                <a:ea typeface="Calibri" panose="020F0502020204030204" pitchFamily="34" charset="0"/>
                <a:cs typeface="Arial" panose="020B0604020202020204" pitchFamily="34" charset="0"/>
              </a:rPr>
              <a:t>va</a:t>
            </a:r>
            <a:r>
              <a:rPr lang="en-US" dirty="0" smtClean="0">
                <a:latin typeface="Arial" panose="020B0604020202020204" pitchFamily="34" charset="0"/>
                <a:ea typeface="Calibri" panose="020F0502020204030204" pitchFamily="34" charset="0"/>
                <a:cs typeface="Arial" panose="020B0604020202020204" pitchFamily="34" charset="0"/>
              </a:rPr>
              <a:t> </a:t>
            </a:r>
            <a:r>
              <a:rPr lang="en-US" dirty="0" err="1" smtClean="0">
                <a:latin typeface="Arial" panose="020B0604020202020204" pitchFamily="34" charset="0"/>
                <a:ea typeface="Calibri" panose="020F0502020204030204" pitchFamily="34" charset="0"/>
                <a:cs typeface="Arial" panose="020B0604020202020204" pitchFamily="34" charset="0"/>
              </a:rPr>
              <a:t>tozalangan</a:t>
            </a:r>
            <a:r>
              <a:rPr lang="en-US" dirty="0" smtClean="0">
                <a:latin typeface="Arial" panose="020B0604020202020204" pitchFamily="34" charset="0"/>
                <a:ea typeface="Calibri" panose="020F0502020204030204" pitchFamily="34" charset="0"/>
                <a:cs typeface="Arial" panose="020B0604020202020204" pitchFamily="34" charset="0"/>
              </a:rPr>
              <a:t> </a:t>
            </a:r>
            <a:r>
              <a:rPr lang="en-US" dirty="0" err="1" smtClean="0">
                <a:latin typeface="Arial" panose="020B0604020202020204" pitchFamily="34" charset="0"/>
                <a:ea typeface="Calibri" panose="020F0502020204030204" pitchFamily="34" charset="0"/>
                <a:cs typeface="Arial" panose="020B0604020202020204" pitchFamily="34" charset="0"/>
              </a:rPr>
              <a:t>bo’lishi</a:t>
            </a:r>
            <a:r>
              <a:rPr lang="en-US" dirty="0" smtClean="0">
                <a:latin typeface="Arial" panose="020B0604020202020204" pitchFamily="34" charset="0"/>
                <a:ea typeface="Calibri" panose="020F0502020204030204" pitchFamily="34" charset="0"/>
                <a:cs typeface="Arial" panose="020B0604020202020204" pitchFamily="34" charset="0"/>
              </a:rPr>
              <a:t> </a:t>
            </a:r>
            <a:r>
              <a:rPr lang="en-US" dirty="0" err="1" smtClean="0">
                <a:latin typeface="Arial" panose="020B0604020202020204" pitchFamily="34" charset="0"/>
                <a:ea typeface="Calibri" panose="020F0502020204030204" pitchFamily="34" charset="0"/>
                <a:cs typeface="Arial" panose="020B0604020202020204" pitchFamily="34" charset="0"/>
              </a:rPr>
              <a:t>lozim</a:t>
            </a:r>
            <a:r>
              <a:rPr lang="en-US" dirty="0" smtClean="0">
                <a:latin typeface="Arial" panose="020B0604020202020204" pitchFamily="34" charset="0"/>
                <a:ea typeface="Calibri" panose="020F0502020204030204" pitchFamily="34" charset="0"/>
                <a:cs typeface="Arial" panose="020B0604020202020204" pitchFamily="34" charset="0"/>
              </a:rPr>
              <a:t>.</a:t>
            </a:r>
            <a:endParaRPr lang="ru-RU"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buFont typeface="Wingdings" panose="05000000000000000000" pitchFamily="2" charset="2"/>
              <a:buChar char="ü"/>
            </a:pPr>
            <a:r>
              <a:rPr lang="uz-Latn-UZ" dirty="0" smtClean="0">
                <a:solidFill>
                  <a:srgbClr val="FF0000"/>
                </a:solidFill>
                <a:latin typeface="Arial" pitchFamily="34" charset="0"/>
                <a:cs typeface="Arial" pitchFamily="34" charset="0"/>
              </a:rPr>
              <a:t>Shaxsiy gigiena vositalari </a:t>
            </a:r>
            <a:r>
              <a:rPr lang="uz-Latn-UZ" dirty="0" smtClean="0">
                <a:latin typeface="Arial" pitchFamily="34" charset="0"/>
                <a:cs typeface="Arial" pitchFamily="34" charset="0"/>
              </a:rPr>
              <a:t>me'yorida qo'llanilishi va bezovta qilmasligi kerak. </a:t>
            </a:r>
            <a:endParaRPr lang="en-US" dirty="0" smtClean="0">
              <a:latin typeface="Arial" pitchFamily="34" charset="0"/>
              <a:cs typeface="Arial" pitchFamily="34" charset="0"/>
            </a:endParaRPr>
          </a:p>
          <a:p>
            <a:pPr marL="285750" indent="-285750">
              <a:lnSpc>
                <a:spcPct val="107000"/>
              </a:lnSpc>
              <a:buFont typeface="Wingdings" panose="05000000000000000000" pitchFamily="2" charset="2"/>
              <a:buChar char="ü"/>
            </a:pPr>
            <a:r>
              <a:rPr lang="uz-Latn-UZ" dirty="0" smtClean="0">
                <a:solidFill>
                  <a:srgbClr val="FF0000"/>
                </a:solidFill>
                <a:latin typeface="Arial" pitchFamily="34" charset="0"/>
                <a:cs typeface="Arial" pitchFamily="34" charset="0"/>
              </a:rPr>
              <a:t>Xodimlarning nafasi</a:t>
            </a:r>
            <a:r>
              <a:rPr lang="uz-Latn-UZ" dirty="0" smtClean="0">
                <a:latin typeface="Arial" pitchFamily="34" charset="0"/>
                <a:cs typeface="Arial" pitchFamily="34" charset="0"/>
              </a:rPr>
              <a:t> doimo yangi bo'lishi va bezovta qilmasligi kerak. </a:t>
            </a:r>
            <a:endParaRPr lang="en-US" dirty="0" smtClean="0">
              <a:latin typeface="Arial" pitchFamily="34" charset="0"/>
              <a:cs typeface="Arial" pitchFamily="34" charset="0"/>
            </a:endParaRPr>
          </a:p>
          <a:p>
            <a:pPr marL="285750" indent="-285750">
              <a:lnSpc>
                <a:spcPct val="107000"/>
              </a:lnSpc>
              <a:buFont typeface="Wingdings" panose="05000000000000000000" pitchFamily="2" charset="2"/>
              <a:buChar char="ü"/>
            </a:pPr>
            <a:r>
              <a:rPr lang="en-US" dirty="0" err="1" smtClean="0">
                <a:solidFill>
                  <a:srgbClr val="FF0000"/>
                </a:solidFill>
                <a:latin typeface="Arial" pitchFamily="34" charset="0"/>
                <a:cs typeface="Arial" pitchFamily="34" charset="0"/>
              </a:rPr>
              <a:t>Kiyimi</a:t>
            </a:r>
            <a:r>
              <a:rPr lang="uz-Latn-UZ" dirty="0" smtClean="0">
                <a:solidFill>
                  <a:srgbClr val="FF0000"/>
                </a:solidFill>
                <a:latin typeface="Arial" pitchFamily="34" charset="0"/>
                <a:cs typeface="Arial" pitchFamily="34" charset="0"/>
              </a:rPr>
              <a:t> toza va dazmollangan </a:t>
            </a:r>
            <a:r>
              <a:rPr lang="uz-Latn-UZ" dirty="0" smtClean="0">
                <a:latin typeface="Arial" pitchFamily="34" charset="0"/>
                <a:cs typeface="Arial" pitchFamily="34" charset="0"/>
              </a:rPr>
              <a:t>bo'lishi kerak. </a:t>
            </a:r>
            <a:endParaRPr lang="en-US" dirty="0" smtClean="0">
              <a:latin typeface="Arial" pitchFamily="34" charset="0"/>
              <a:cs typeface="Arial" pitchFamily="34" charset="0"/>
            </a:endParaRPr>
          </a:p>
          <a:p>
            <a:pPr marL="285750" indent="-285750">
              <a:lnSpc>
                <a:spcPct val="107000"/>
              </a:lnSpc>
              <a:buFont typeface="Wingdings" panose="05000000000000000000" pitchFamily="2" charset="2"/>
              <a:buChar char="ü"/>
            </a:pPr>
            <a:r>
              <a:rPr lang="uz-Latn-UZ" dirty="0" smtClean="0">
                <a:solidFill>
                  <a:srgbClr val="FF0000"/>
                </a:solidFill>
                <a:latin typeface="Arial" pitchFamily="34" charset="0"/>
                <a:cs typeface="Arial" pitchFamily="34" charset="0"/>
              </a:rPr>
              <a:t>Majburiy nom nishonini </a:t>
            </a:r>
            <a:r>
              <a:rPr lang="uz-Latn-UZ" dirty="0" smtClean="0">
                <a:latin typeface="Arial" pitchFamily="34" charset="0"/>
                <a:cs typeface="Arial" pitchFamily="34" charset="0"/>
              </a:rPr>
              <a:t>taqish</a:t>
            </a:r>
            <a:endParaRPr lang="ru-RU" dirty="0">
              <a:solidFill>
                <a:srgbClr val="C00000"/>
              </a:solidFill>
              <a:effectLst/>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val="24403310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2060171" y="382700"/>
            <a:ext cx="950006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ru-RU" sz="3500" b="1" dirty="0" smtClean="0">
                <a:solidFill>
                  <a:srgbClr val="C00000"/>
                </a:solidFill>
                <a:latin typeface="Arial" panose="020B0604020202020204" pitchFamily="34" charset="0"/>
                <a:cs typeface="Arial" panose="020B0604020202020204" pitchFamily="34" charset="0"/>
              </a:rPr>
              <a:t>MUHIM!!! </a:t>
            </a:r>
            <a:r>
              <a:rPr lang="en-US" sz="3500" b="1" dirty="0" err="1" smtClean="0">
                <a:solidFill>
                  <a:srgbClr val="C00000"/>
                </a:solidFill>
                <a:latin typeface="Arial" panose="020B0604020202020204" pitchFamily="34" charset="0"/>
                <a:cs typeface="Arial" panose="020B0604020202020204" pitchFamily="34" charset="0"/>
              </a:rPr>
              <a:t>Eslatma</a:t>
            </a:r>
            <a:r>
              <a:rPr lang="ru-RU" sz="3500" b="1" dirty="0" smtClean="0">
                <a:solidFill>
                  <a:srgbClr val="C00000"/>
                </a:solidFill>
                <a:latin typeface="Arial" panose="020B0604020202020204" pitchFamily="34" charset="0"/>
                <a:cs typeface="Arial" panose="020B0604020202020204" pitchFamily="34" charset="0"/>
              </a:rPr>
              <a:t>!!!</a:t>
            </a:r>
            <a:endParaRPr lang="ru-RU" sz="3500" b="1" dirty="0">
              <a:solidFill>
                <a:srgbClr val="C00000"/>
              </a:solidFill>
              <a:latin typeface="Arial" panose="020B0604020202020204" pitchFamily="34" charset="0"/>
              <a:cs typeface="Arial" panose="020B0604020202020204" pitchFamily="34" charset="0"/>
            </a:endParaRPr>
          </a:p>
        </p:txBody>
      </p:sp>
      <p:pic>
        <p:nvPicPr>
          <p:cNvPr id="3" name="Picture 4" descr="Hotel Icon PNG рисунок, картинки и пнг прозрачный для бесплатной загрузки |  Pngtre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3697"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Прямая соединительная линия 3"/>
          <p:cNvCxnSpPr/>
          <p:nvPr/>
        </p:nvCxnSpPr>
        <p:spPr>
          <a:xfrm flipV="1">
            <a:off x="2060171" y="1557649"/>
            <a:ext cx="9293629" cy="33251"/>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pic>
        <p:nvPicPr>
          <p:cNvPr id="5" name="Picture 2" descr="Курс обучения на администратора гостиницы"/>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6220"/>
          <a:stretch/>
        </p:blipFill>
        <p:spPr bwMode="auto">
          <a:xfrm>
            <a:off x="7849061" y="1734499"/>
            <a:ext cx="4342940" cy="5123503"/>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202575" y="2244391"/>
            <a:ext cx="7176655" cy="3590727"/>
          </a:xfrm>
          <a:prstGeom prst="rect">
            <a:avLst/>
          </a:prstGeom>
        </p:spPr>
        <p:txBody>
          <a:bodyPr wrap="square">
            <a:spAutoFit/>
          </a:bodyPr>
          <a:lstStyle/>
          <a:p>
            <a:pPr algn="l" rtl="0">
              <a:lnSpc>
                <a:spcPct val="107000"/>
              </a:lnSpc>
              <a:spcAft>
                <a:spcPts val="800"/>
              </a:spcAft>
            </a:pPr>
            <a:r>
              <a:rPr lang="ru-RU" sz="2500" u="sng"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Ish</a:t>
            </a:r>
            <a:r>
              <a:rPr lang="en-US" sz="2500" u="sng"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ru-RU" sz="2500" u="sng"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vaqt</a:t>
            </a:r>
            <a:r>
              <a:rPr lang="en-US" sz="2500" u="sng"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ida</a:t>
            </a:r>
            <a:r>
              <a:rPr lang="ru-RU" sz="2500" u="sng"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ru-RU" sz="2500" u="sng" dirty="0">
                <a:solidFill>
                  <a:srgbClr val="C00000"/>
                </a:solidFill>
                <a:latin typeface="Arial" panose="020B0604020202020204" pitchFamily="34" charset="0"/>
                <a:ea typeface="Calibri" panose="020F0502020204030204" pitchFamily="34" charset="0"/>
                <a:cs typeface="Arial" panose="020B0604020202020204" pitchFamily="34" charset="0"/>
              </a:rPr>
              <a:t>taqiqlangan</a:t>
            </a:r>
            <a:r>
              <a:rPr lang="ru-RU" sz="2500" dirty="0">
                <a:latin typeface="Arial" panose="020B0604020202020204" pitchFamily="34" charset="0"/>
                <a:ea typeface="Calibri" panose="020F0502020204030204" pitchFamily="34" charset="0"/>
                <a:cs typeface="Arial" panose="020B0604020202020204" pitchFamily="34" charset="0"/>
              </a:rPr>
              <a:t>:</a:t>
            </a:r>
          </a:p>
          <a:p>
            <a:pPr marL="342900" indent="-342900" algn="l" rtl="0">
              <a:lnSpc>
                <a:spcPct val="107000"/>
              </a:lnSpc>
              <a:spcAft>
                <a:spcPts val="0"/>
              </a:spcAft>
              <a:buFont typeface="Wingdings" panose="05000000000000000000" pitchFamily="2" charset="2"/>
              <a:buChar char="ü"/>
            </a:pPr>
            <a:r>
              <a:rPr lang="ru-RU" sz="2500" dirty="0">
                <a:latin typeface="Arial" panose="020B0604020202020204" pitchFamily="34" charset="0"/>
                <a:ea typeface="Calibri" panose="020F0502020204030204" pitchFamily="34" charset="0"/>
                <a:cs typeface="Arial" panose="020B0604020202020204" pitchFamily="34" charset="0"/>
              </a:rPr>
              <a:t>mobil </a:t>
            </a:r>
            <a:r>
              <a:rPr lang="ru-RU" sz="2500" dirty="0" err="1">
                <a:latin typeface="Arial" panose="020B0604020202020204" pitchFamily="34" charset="0"/>
                <a:ea typeface="Calibri" panose="020F0502020204030204" pitchFamily="34" charset="0"/>
                <a:cs typeface="Arial" panose="020B0604020202020204" pitchFamily="34" charset="0"/>
              </a:rPr>
              <a:t>telefon</a:t>
            </a:r>
            <a:r>
              <a:rPr lang="ru-RU" sz="2500" dirty="0">
                <a:latin typeface="Arial" panose="020B0604020202020204" pitchFamily="34" charset="0"/>
                <a:ea typeface="Calibri" panose="020F0502020204030204" pitchFamily="34" charset="0"/>
                <a:cs typeface="Arial" panose="020B0604020202020204" pitchFamily="34" charset="0"/>
              </a:rPr>
              <a:t> </a:t>
            </a:r>
            <a:r>
              <a:rPr lang="en-US" sz="2500" dirty="0" err="1" smtClean="0">
                <a:latin typeface="Arial" panose="020B0604020202020204" pitchFamily="34" charset="0"/>
                <a:ea typeface="Calibri" panose="020F0502020204030204" pitchFamily="34" charset="0"/>
                <a:cs typeface="Arial" panose="020B0604020202020204" pitchFamily="34" charset="0"/>
              </a:rPr>
              <a:t>yoningiz</a:t>
            </a:r>
            <a:r>
              <a:rPr lang="ru-RU" sz="2500" dirty="0" err="1" smtClean="0">
                <a:latin typeface="Arial" panose="020B0604020202020204" pitchFamily="34" charset="0"/>
                <a:ea typeface="Calibri" panose="020F0502020204030204" pitchFamily="34" charset="0"/>
                <a:cs typeface="Arial" panose="020B0604020202020204" pitchFamily="34" charset="0"/>
              </a:rPr>
              <a:t>da</a:t>
            </a:r>
            <a:r>
              <a:rPr lang="en-US" sz="2500" dirty="0" smtClean="0">
                <a:latin typeface="Arial" panose="020B0604020202020204" pitchFamily="34" charset="0"/>
                <a:ea typeface="Calibri" panose="020F0502020204030204" pitchFamily="34" charset="0"/>
                <a:cs typeface="Arial" panose="020B0604020202020204" pitchFamily="34" charset="0"/>
              </a:rPr>
              <a:t> </a:t>
            </a:r>
            <a:r>
              <a:rPr lang="en-US" sz="2500" dirty="0" err="1" smtClean="0">
                <a:latin typeface="Arial" panose="020B0604020202020204" pitchFamily="34" charset="0"/>
                <a:ea typeface="Calibri" panose="020F0502020204030204" pitchFamily="34" charset="0"/>
                <a:cs typeface="Arial" panose="020B0604020202020204" pitchFamily="34" charset="0"/>
              </a:rPr>
              <a:t>bo’lganida</a:t>
            </a:r>
            <a:r>
              <a:rPr lang="ru-RU" sz="2500" dirty="0" smtClean="0">
                <a:latin typeface="Arial" panose="020B0604020202020204" pitchFamily="34" charset="0"/>
                <a:ea typeface="Calibri" panose="020F0502020204030204" pitchFamily="34" charset="0"/>
                <a:cs typeface="Arial" panose="020B0604020202020204" pitchFamily="34" charset="0"/>
              </a:rPr>
              <a:t>, </a:t>
            </a:r>
            <a:r>
              <a:rPr lang="ru-RU" sz="2500" dirty="0">
                <a:latin typeface="Arial" panose="020B0604020202020204" pitchFamily="34" charset="0"/>
                <a:ea typeface="Calibri" panose="020F0502020204030204" pitchFamily="34" charset="0"/>
                <a:cs typeface="Arial" panose="020B0604020202020204" pitchFamily="34" charset="0"/>
              </a:rPr>
              <a:t>ovozli signal o'chirilgan bo'lishi kerak;</a:t>
            </a:r>
          </a:p>
          <a:p>
            <a:pPr marL="342900" indent="-342900" algn="l" rtl="0">
              <a:lnSpc>
                <a:spcPct val="107000"/>
              </a:lnSpc>
              <a:spcAft>
                <a:spcPts val="0"/>
              </a:spcAft>
              <a:buFont typeface="Wingdings" panose="05000000000000000000" pitchFamily="2" charset="2"/>
              <a:buChar char="ü"/>
            </a:pPr>
            <a:r>
              <a:rPr lang="ru-RU" sz="2500" dirty="0">
                <a:latin typeface="Arial" panose="020B0604020202020204" pitchFamily="34" charset="0"/>
                <a:ea typeface="Calibri" panose="020F0502020204030204" pitchFamily="34" charset="0"/>
                <a:cs typeface="Arial" panose="020B0604020202020204" pitchFamily="34" charset="0"/>
              </a:rPr>
              <a:t>mehmon joylarida va ish joyida mobil telefonda gaplashish;</a:t>
            </a:r>
          </a:p>
          <a:p>
            <a:pPr marL="342900" indent="-342900" algn="l" rtl="0">
              <a:lnSpc>
                <a:spcPct val="107000"/>
              </a:lnSpc>
              <a:spcAft>
                <a:spcPts val="800"/>
              </a:spcAft>
              <a:buFont typeface="Wingdings" panose="05000000000000000000" pitchFamily="2" charset="2"/>
              <a:buChar char="ü"/>
            </a:pPr>
            <a:r>
              <a:rPr lang="sq-AL" sz="2500" dirty="0" smtClean="0">
                <a:latin typeface="Arial" panose="020B0604020202020204" pitchFamily="34" charset="0"/>
                <a:ea typeface="Calibri" panose="020F0502020204030204" pitchFamily="34" charset="0"/>
                <a:cs typeface="Arial" panose="020B0604020202020204" pitchFamily="34" charset="0"/>
              </a:rPr>
              <a:t>S</a:t>
            </a:r>
            <a:r>
              <a:rPr lang="ru-RU" sz="2500" dirty="0" err="1" smtClean="0">
                <a:latin typeface="Arial" panose="020B0604020202020204" pitchFamily="34" charset="0"/>
                <a:ea typeface="Calibri" panose="020F0502020204030204" pitchFamily="34" charset="0"/>
                <a:cs typeface="Arial" panose="020B0604020202020204" pitchFamily="34" charset="0"/>
              </a:rPr>
              <a:t>aqich</a:t>
            </a:r>
            <a:r>
              <a:rPr lang="en-US" sz="2500" dirty="0" smtClean="0">
                <a:latin typeface="Arial" panose="020B0604020202020204" pitchFamily="34" charset="0"/>
                <a:ea typeface="Calibri" panose="020F0502020204030204" pitchFamily="34" charset="0"/>
                <a:cs typeface="Arial" panose="020B0604020202020204" pitchFamily="34" charset="0"/>
              </a:rPr>
              <a:t> </a:t>
            </a:r>
            <a:r>
              <a:rPr lang="en-US" sz="2500" dirty="0" err="1" smtClean="0">
                <a:latin typeface="Arial" panose="020B0604020202020204" pitchFamily="34" charset="0"/>
                <a:ea typeface="Calibri" panose="020F0502020204030204" pitchFamily="34" charset="0"/>
                <a:cs typeface="Arial" panose="020B0604020202020204" pitchFamily="34" charset="0"/>
              </a:rPr>
              <a:t>o’rniga</a:t>
            </a:r>
            <a:r>
              <a:rPr lang="en-US" sz="2500" dirty="0" smtClean="0">
                <a:latin typeface="Arial" panose="020B0604020202020204" pitchFamily="34" charset="0"/>
                <a:ea typeface="Calibri" panose="020F0502020204030204" pitchFamily="34" charset="0"/>
                <a:cs typeface="Arial" panose="020B0604020202020204" pitchFamily="34" charset="0"/>
              </a:rPr>
              <a:t> </a:t>
            </a:r>
            <a:r>
              <a:rPr lang="en-US" sz="2500" dirty="0" err="1" smtClean="0">
                <a:latin typeface="Arial" panose="020B0604020202020204" pitchFamily="34" charset="0"/>
                <a:ea typeface="Calibri" panose="020F0502020204030204" pitchFamily="34" charset="0"/>
                <a:cs typeface="Arial" panose="020B0604020202020204" pitchFamily="34" charset="0"/>
              </a:rPr>
              <a:t>nafasni</a:t>
            </a:r>
            <a:r>
              <a:rPr lang="en-US" sz="2500" dirty="0" smtClean="0">
                <a:latin typeface="Arial" panose="020B0604020202020204" pitchFamily="34" charset="0"/>
                <a:ea typeface="Calibri" panose="020F0502020204030204" pitchFamily="34" charset="0"/>
                <a:cs typeface="Arial" panose="020B0604020202020204" pitchFamily="34" charset="0"/>
              </a:rPr>
              <a:t> </a:t>
            </a:r>
            <a:r>
              <a:rPr lang="en-US" sz="2500" dirty="0" err="1" smtClean="0">
                <a:latin typeface="Arial" panose="020B0604020202020204" pitchFamily="34" charset="0"/>
                <a:ea typeface="Calibri" panose="020F0502020204030204" pitchFamily="34" charset="0"/>
                <a:cs typeface="Arial" panose="020B0604020202020204" pitchFamily="34" charset="0"/>
              </a:rPr>
              <a:t>yangilash</a:t>
            </a:r>
            <a:r>
              <a:rPr lang="en-US" sz="2500" dirty="0" smtClean="0">
                <a:latin typeface="Arial" panose="020B0604020202020204" pitchFamily="34" charset="0"/>
                <a:ea typeface="Calibri" panose="020F0502020204030204" pitchFamily="34" charset="0"/>
                <a:cs typeface="Arial" panose="020B0604020202020204" pitchFamily="34" charset="0"/>
              </a:rPr>
              <a:t> </a:t>
            </a:r>
            <a:r>
              <a:rPr lang="en-US" sz="2500" dirty="0" err="1" smtClean="0">
                <a:latin typeface="Arial" panose="020B0604020202020204" pitchFamily="34" charset="0"/>
                <a:ea typeface="Calibri" panose="020F0502020204030204" pitchFamily="34" charset="0"/>
                <a:cs typeface="Arial" panose="020B0604020202020204" pitchFamily="34" charset="0"/>
              </a:rPr>
              <a:t>uchun</a:t>
            </a:r>
            <a:r>
              <a:rPr lang="en-US" sz="2500" dirty="0" smtClean="0">
                <a:latin typeface="Arial" panose="020B0604020202020204" pitchFamily="34" charset="0"/>
                <a:ea typeface="Calibri" panose="020F0502020204030204" pitchFamily="34" charset="0"/>
                <a:cs typeface="Arial" panose="020B0604020202020204" pitchFamily="34" charset="0"/>
              </a:rPr>
              <a:t> </a:t>
            </a:r>
            <a:r>
              <a:rPr lang="en-US" sz="2500" dirty="0" err="1" smtClean="0">
                <a:latin typeface="Arial" panose="020B0604020202020204" pitchFamily="34" charset="0"/>
                <a:ea typeface="Calibri" panose="020F0502020204030204" pitchFamily="34" charset="0"/>
                <a:cs typeface="Arial" panose="020B0604020202020204" pitchFamily="34" charset="0"/>
              </a:rPr>
              <a:t>maxsus</a:t>
            </a:r>
            <a:r>
              <a:rPr lang="en-US" sz="2500" dirty="0" smtClean="0">
                <a:latin typeface="Arial" panose="020B0604020202020204" pitchFamily="34" charset="0"/>
                <a:ea typeface="Calibri" panose="020F0502020204030204" pitchFamily="34" charset="0"/>
                <a:cs typeface="Arial" panose="020B0604020202020204" pitchFamily="34" charset="0"/>
              </a:rPr>
              <a:t> </a:t>
            </a:r>
            <a:r>
              <a:rPr lang="en-US" sz="2500" dirty="0" err="1" smtClean="0">
                <a:latin typeface="Arial" panose="020B0604020202020204" pitchFamily="34" charset="0"/>
                <a:ea typeface="Calibri" panose="020F0502020204030204" pitchFamily="34" charset="0"/>
                <a:cs typeface="Arial" panose="020B0604020202020204" pitchFamily="34" charset="0"/>
              </a:rPr>
              <a:t>plastinkalar</a:t>
            </a:r>
            <a:r>
              <a:rPr lang="en-US" sz="2500" dirty="0" smtClean="0">
                <a:latin typeface="Arial" panose="020B0604020202020204" pitchFamily="34" charset="0"/>
                <a:ea typeface="Calibri" panose="020F0502020204030204" pitchFamily="34" charset="0"/>
                <a:cs typeface="Arial" panose="020B0604020202020204" pitchFamily="34" charset="0"/>
              </a:rPr>
              <a:t> </a:t>
            </a:r>
            <a:r>
              <a:rPr lang="ru-RU" sz="2500" dirty="0" smtClean="0">
                <a:latin typeface="Arial" panose="020B0604020202020204" pitchFamily="34" charset="0"/>
                <a:ea typeface="Calibri" panose="020F0502020204030204" pitchFamily="34" charset="0"/>
                <a:cs typeface="Arial" panose="020B0604020202020204" pitchFamily="34" charset="0"/>
              </a:rPr>
              <a:t> </a:t>
            </a:r>
            <a:r>
              <a:rPr lang="ru-RU" sz="2500" dirty="0" err="1" smtClean="0">
                <a:latin typeface="Arial" panose="020B0604020202020204" pitchFamily="34" charset="0"/>
                <a:ea typeface="Calibri" panose="020F0502020204030204" pitchFamily="34" charset="0"/>
                <a:cs typeface="Arial" panose="020B0604020202020204" pitchFamily="34" charset="0"/>
              </a:rPr>
              <a:t>tavsiya</a:t>
            </a:r>
            <a:r>
              <a:rPr lang="ru-RU" sz="2500" dirty="0" smtClean="0">
                <a:latin typeface="Arial" panose="020B0604020202020204" pitchFamily="34" charset="0"/>
                <a:ea typeface="Calibri" panose="020F0502020204030204" pitchFamily="34" charset="0"/>
                <a:cs typeface="Arial" panose="020B0604020202020204" pitchFamily="34" charset="0"/>
              </a:rPr>
              <a:t> </a:t>
            </a:r>
            <a:r>
              <a:rPr lang="ru-RU" sz="2500" dirty="0" err="1" smtClean="0">
                <a:latin typeface="Arial" panose="020B0604020202020204" pitchFamily="34" charset="0"/>
                <a:ea typeface="Calibri" panose="020F0502020204030204" pitchFamily="34" charset="0"/>
                <a:cs typeface="Arial" panose="020B0604020202020204" pitchFamily="34" charset="0"/>
              </a:rPr>
              <a:t>etiladi</a:t>
            </a:r>
            <a:r>
              <a:rPr lang="ru-RU" sz="2500" dirty="0" smtClean="0">
                <a:latin typeface="Arial" panose="020B0604020202020204" pitchFamily="34" charset="0"/>
                <a:ea typeface="Calibri" panose="020F0502020204030204" pitchFamily="34" charset="0"/>
                <a:cs typeface="Arial" panose="020B0604020202020204" pitchFamily="34" charset="0"/>
              </a:rPr>
              <a:t>;</a:t>
            </a:r>
          </a:p>
          <a:p>
            <a:pPr marL="342900" indent="-342900" algn="l" rtl="0">
              <a:lnSpc>
                <a:spcPct val="107000"/>
              </a:lnSpc>
              <a:spcAft>
                <a:spcPts val="800"/>
              </a:spcAft>
              <a:buFont typeface="Wingdings" panose="05000000000000000000" pitchFamily="2" charset="2"/>
              <a:buChar char="ü"/>
            </a:pPr>
            <a:r>
              <a:rPr lang="sq-AL" sz="2500" dirty="0" smtClean="0">
                <a:effectLst/>
                <a:latin typeface="Arial" panose="020B0604020202020204" pitchFamily="34" charset="0"/>
                <a:ea typeface="Calibri" panose="020F0502020204030204" pitchFamily="34" charset="0"/>
                <a:cs typeface="Arial" panose="020B0604020202020204" pitchFamily="34" charset="0"/>
              </a:rPr>
              <a:t>I</a:t>
            </a:r>
            <a:r>
              <a:rPr lang="ru-RU" sz="2500" dirty="0" err="1" smtClean="0">
                <a:effectLst/>
                <a:latin typeface="Arial" panose="020B0604020202020204" pitchFamily="34" charset="0"/>
                <a:ea typeface="Calibri" panose="020F0502020204030204" pitchFamily="34" charset="0"/>
                <a:cs typeface="Arial" panose="020B0604020202020204" pitchFamily="34" charset="0"/>
              </a:rPr>
              <a:t>sh</a:t>
            </a:r>
            <a:r>
              <a:rPr lang="en-US" sz="2500" dirty="0" smtClean="0">
                <a:effectLst/>
                <a:latin typeface="Arial" panose="020B0604020202020204" pitchFamily="34" charset="0"/>
                <a:ea typeface="Calibri" panose="020F0502020204030204" pitchFamily="34" charset="0"/>
                <a:cs typeface="Arial" panose="020B0604020202020204" pitchFamily="34" charset="0"/>
              </a:rPr>
              <a:t> </a:t>
            </a:r>
            <a:r>
              <a:rPr lang="en-US" sz="2500" dirty="0" err="1" smtClean="0">
                <a:effectLst/>
                <a:latin typeface="Arial" panose="020B0604020202020204" pitchFamily="34" charset="0"/>
                <a:ea typeface="Calibri" panose="020F0502020204030204" pitchFamily="34" charset="0"/>
                <a:cs typeface="Arial" panose="020B0604020202020204" pitchFamily="34" charset="0"/>
              </a:rPr>
              <a:t>vaqti</a:t>
            </a:r>
            <a:r>
              <a:rPr lang="ru-RU" sz="2500" dirty="0" err="1" smtClean="0">
                <a:effectLst/>
                <a:latin typeface="Arial" panose="020B0604020202020204" pitchFamily="34" charset="0"/>
                <a:ea typeface="Calibri" panose="020F0502020204030204" pitchFamily="34" charset="0"/>
                <a:cs typeface="Arial" panose="020B0604020202020204" pitchFamily="34" charset="0"/>
              </a:rPr>
              <a:t>da</a:t>
            </a:r>
            <a:r>
              <a:rPr lang="ru-RU" sz="2500" dirty="0" smtClean="0">
                <a:effectLst/>
                <a:latin typeface="Arial" panose="020B0604020202020204" pitchFamily="34" charset="0"/>
                <a:ea typeface="Calibri" panose="020F0502020204030204" pitchFamily="34" charset="0"/>
                <a:cs typeface="Arial" panose="020B0604020202020204" pitchFamily="34" charset="0"/>
              </a:rPr>
              <a:t> yeb-ichish.</a:t>
            </a:r>
            <a:endParaRPr lang="ru-RU" sz="25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0010001" name="ODT_ATTR_LBL_SHAPE">
            <a:extLst>
              <a:ext uri="{FF2B5EF4-FFF2-40B4-BE49-F238E27FC236}">
                <a16:creationId xmlns:a16="http://schemas.microsoft.com/office/drawing/2014/main" id="{ADCB8724-23CD-4EE8-B5B5-3CB2DDF8932E}"/>
              </a:ext>
            </a:extLst>
          </p:cNvPr>
          <p:cNvSpPr txBox="1"/>
          <p:nvPr/>
        </p:nvSpPr>
        <p:spPr>
          <a:xfrm>
            <a:off x="0" y="1"/>
            <a:ext cx="2980010" cy="246221"/>
          </a:xfrm>
          <a:prstGeom prst="rect">
            <a:avLst/>
          </a:prstGeom>
          <a:solidFill>
            <a:srgbClr val="FAFAFA"/>
          </a:solidFill>
        </p:spPr>
        <p:txBody>
          <a:bodyPr wrap="none" lIns="288000">
            <a:spAutoFit/>
          </a:bodyPr>
          <a:lstStyle/>
          <a:p>
            <a:pPr rtl="0"/>
            <a:r>
              <a:rPr lang="en-US" sz="1000" dirty="0">
                <a:solidFill>
                  <a:srgbClr val="0F2B46"/>
                </a:solidFill>
                <a:effectLst/>
                <a:latin typeface="Roboto" panose="02000000000000000000" pitchFamily="2" charset="0"/>
              </a:rPr>
              <a:t>Translated from Russian to Uzbek - </a:t>
            </a:r>
            <a:r>
              <a:rPr lang="en-US" sz="1000" u="sng" dirty="0">
                <a:solidFill>
                  <a:srgbClr val="0F2B46"/>
                </a:solidFill>
                <a:effectLst/>
                <a:latin typeface="Roboto" panose="02000000000000000000" pitchFamily="2" charset="0"/>
                <a:hlinkClick r:id="rId4" tooltip="Doc Translator - www.onlinedoctranslator.com"/>
              </a:rPr>
              <a:t>www.onlinedoctranslator.com</a:t>
            </a:r>
            <a:endParaRPr lang="en-US" sz="1000" dirty="0"/>
          </a:p>
        </p:txBody>
      </p:sp>
      <p:pic>
        <p:nvPicPr>
          <p:cNvPr id="1000100002" name="ODT_ATTR_LBL_LOGO">
            <a:extLst>
              <a:ext uri="{FF2B5EF4-FFF2-40B4-BE49-F238E27FC236}">
                <a16:creationId xmlns:a16="http://schemas.microsoft.com/office/drawing/2014/main" id="{B066AC4A-9A1C-4C10-800A-DAF9F2764385}"/>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0" y="36001"/>
            <a:ext cx="421640" cy="179705"/>
          </a:xfrm>
          <a:prstGeom prst="rect">
            <a:avLst/>
          </a:prstGeom>
        </p:spPr>
      </p:pic>
    </p:spTree>
    <p:extLst>
      <p:ext uri="{BB962C8B-B14F-4D97-AF65-F5344CB8AC3E}">
        <p14:creationId xmlns:p14="http://schemas.microsoft.com/office/powerpoint/2010/main" val="2389297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77388" y="2765849"/>
            <a:ext cx="6096000" cy="3046988"/>
          </a:xfrm>
          <a:prstGeom prst="rect">
            <a:avLst/>
          </a:prstGeom>
        </p:spPr>
        <p:txBody>
          <a:bodyPr>
            <a:spAutoFit/>
          </a:bodyPr>
          <a:lstStyle/>
          <a:p>
            <a:pPr algn="ctr"/>
            <a:r>
              <a:rPr lang="uz-Latn-UZ" sz="3200" dirty="0" smtClean="0">
                <a:solidFill>
                  <a:srgbClr val="FF0000"/>
                </a:solidFill>
                <a:latin typeface="Arial" pitchFamily="34" charset="0"/>
                <a:cs typeface="Arial" pitchFamily="34" charset="0"/>
              </a:rPr>
              <a:t>Administratorning professional qiyofasi </a:t>
            </a:r>
            <a:r>
              <a:rPr lang="uz-Latn-UZ" sz="3200" dirty="0" smtClean="0"/>
              <a:t>yuqori sifatli xizmat ko'rsatishning muhim tarkibiy qismi, shuningdek, mehmonxona hamkasblari va mehmonlariga hurmat belgisidir</a:t>
            </a:r>
            <a:r>
              <a:rPr lang="ru-RU" sz="3000" dirty="0" smtClean="0">
                <a:latin typeface="Arial" panose="020B0604020202020204" pitchFamily="34" charset="0"/>
                <a:cs typeface="Arial" panose="020B0604020202020204" pitchFamily="34" charset="0"/>
              </a:rPr>
              <a:t>.</a:t>
            </a:r>
            <a:endParaRPr lang="ru-RU" sz="3000" dirty="0">
              <a:latin typeface="Arial" panose="020B0604020202020204" pitchFamily="34" charset="0"/>
              <a:cs typeface="Arial" panose="020B0604020202020204" pitchFamily="34" charset="0"/>
            </a:endParaRPr>
          </a:p>
        </p:txBody>
      </p:sp>
      <p:sp>
        <p:nvSpPr>
          <p:cNvPr id="3" name="Заголовок 1"/>
          <p:cNvSpPr txBox="1">
            <a:spLocks/>
          </p:cNvSpPr>
          <p:nvPr/>
        </p:nvSpPr>
        <p:spPr>
          <a:xfrm>
            <a:off x="2060171" y="382700"/>
            <a:ext cx="950006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ru-RU" sz="3500" b="1" dirty="0" smtClean="0">
                <a:solidFill>
                  <a:srgbClr val="C00000"/>
                </a:solidFill>
                <a:latin typeface="Arial" panose="020B0604020202020204" pitchFamily="34" charset="0"/>
                <a:cs typeface="Arial" panose="020B0604020202020204" pitchFamily="34" charset="0"/>
              </a:rPr>
              <a:t>MUHIM!!! </a:t>
            </a:r>
            <a:r>
              <a:rPr lang="en-US" sz="3500" b="1" dirty="0" err="1" smtClean="0">
                <a:solidFill>
                  <a:srgbClr val="C00000"/>
                </a:solidFill>
                <a:latin typeface="Arial" panose="020B0604020202020204" pitchFamily="34" charset="0"/>
                <a:cs typeface="Arial" panose="020B0604020202020204" pitchFamily="34" charset="0"/>
              </a:rPr>
              <a:t>Eslatma</a:t>
            </a:r>
            <a:r>
              <a:rPr lang="ru-RU" sz="3500" b="1" dirty="0" smtClean="0">
                <a:solidFill>
                  <a:srgbClr val="C00000"/>
                </a:solidFill>
                <a:latin typeface="Arial" panose="020B0604020202020204" pitchFamily="34" charset="0"/>
                <a:cs typeface="Arial" panose="020B0604020202020204" pitchFamily="34" charset="0"/>
              </a:rPr>
              <a:t>!!!</a:t>
            </a:r>
            <a:endParaRPr lang="ru-RU" sz="3500" b="1" dirty="0">
              <a:solidFill>
                <a:srgbClr val="C00000"/>
              </a:solidFill>
              <a:latin typeface="Arial" panose="020B0604020202020204" pitchFamily="34" charset="0"/>
              <a:cs typeface="Arial" panose="020B0604020202020204" pitchFamily="34" charset="0"/>
            </a:endParaRPr>
          </a:p>
        </p:txBody>
      </p:sp>
      <p:pic>
        <p:nvPicPr>
          <p:cNvPr id="4" name="Picture 4" descr="Hotel Icon PNG рисунок, картинки и пнг прозрачный для бесплатной загрузки |  Pngtre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3697"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Прямая соединительная линия 4"/>
          <p:cNvCxnSpPr/>
          <p:nvPr/>
        </p:nvCxnSpPr>
        <p:spPr>
          <a:xfrm flipV="1">
            <a:off x="2060171" y="1557649"/>
            <a:ext cx="9293629" cy="33251"/>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pic>
        <p:nvPicPr>
          <p:cNvPr id="6" name="Picture 2" descr="Курс обучения на администратора гостиницы"/>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6220"/>
          <a:stretch/>
        </p:blipFill>
        <p:spPr bwMode="auto">
          <a:xfrm>
            <a:off x="7849061" y="1734499"/>
            <a:ext cx="4342940" cy="5123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9822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1860319" y="568642"/>
            <a:ext cx="950006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err="1" smtClean="0">
                <a:solidFill>
                  <a:schemeClr val="accent1">
                    <a:lumMod val="75000"/>
                  </a:schemeClr>
                </a:solidFill>
                <a:latin typeface="Arial" pitchFamily="34" charset="0"/>
                <a:cs typeface="Arial" pitchFamily="34" charset="0"/>
              </a:rPr>
              <a:t>Mehmonxona</a:t>
            </a:r>
            <a:r>
              <a:rPr lang="en-US" sz="3200" b="1" dirty="0" smtClean="0">
                <a:solidFill>
                  <a:schemeClr val="accent1">
                    <a:lumMod val="75000"/>
                  </a:schemeClr>
                </a:solidFill>
                <a:latin typeface="Arial" pitchFamily="34" charset="0"/>
                <a:cs typeface="Arial" pitchFamily="34" charset="0"/>
              </a:rPr>
              <a:t> </a:t>
            </a:r>
            <a:r>
              <a:rPr lang="en-US" sz="3200" b="1" dirty="0" err="1" smtClean="0">
                <a:solidFill>
                  <a:schemeClr val="accent1">
                    <a:lumMod val="75000"/>
                  </a:schemeClr>
                </a:solidFill>
                <a:latin typeface="Arial" pitchFamily="34" charset="0"/>
                <a:cs typeface="Arial" pitchFamily="34" charset="0"/>
              </a:rPr>
              <a:t>faoliyatida</a:t>
            </a:r>
            <a:r>
              <a:rPr lang="en-US" sz="3200" b="1" dirty="0" smtClean="0">
                <a:solidFill>
                  <a:schemeClr val="accent1">
                    <a:lumMod val="75000"/>
                  </a:schemeClr>
                </a:solidFill>
                <a:latin typeface="Arial" pitchFamily="34" charset="0"/>
                <a:cs typeface="Arial" pitchFamily="34" charset="0"/>
              </a:rPr>
              <a:t> </a:t>
            </a:r>
            <a:r>
              <a:rPr lang="en-US" sz="3200" b="1" dirty="0" err="1" smtClean="0">
                <a:solidFill>
                  <a:schemeClr val="accent1">
                    <a:lumMod val="75000"/>
                  </a:schemeClr>
                </a:solidFill>
                <a:latin typeface="Arial" pitchFamily="34" charset="0"/>
                <a:cs typeface="Arial" pitchFamily="34" charset="0"/>
              </a:rPr>
              <a:t>qabul</a:t>
            </a:r>
            <a:r>
              <a:rPr lang="en-US" sz="3200" b="1" dirty="0" smtClean="0">
                <a:solidFill>
                  <a:schemeClr val="accent1">
                    <a:lumMod val="75000"/>
                  </a:schemeClr>
                </a:solidFill>
                <a:latin typeface="Arial" pitchFamily="34" charset="0"/>
                <a:cs typeface="Arial" pitchFamily="34" charset="0"/>
              </a:rPr>
              <a:t> </a:t>
            </a:r>
            <a:r>
              <a:rPr lang="en-US" sz="3200" b="1" dirty="0" err="1" smtClean="0">
                <a:solidFill>
                  <a:schemeClr val="accent1">
                    <a:lumMod val="75000"/>
                  </a:schemeClr>
                </a:solidFill>
                <a:latin typeface="Arial" pitchFamily="34" charset="0"/>
                <a:cs typeface="Arial" pitchFamily="34" charset="0"/>
              </a:rPr>
              <a:t>qilish</a:t>
            </a:r>
            <a:r>
              <a:rPr lang="en-US" sz="3200" b="1" dirty="0" smtClean="0">
                <a:solidFill>
                  <a:schemeClr val="accent1">
                    <a:lumMod val="75000"/>
                  </a:schemeClr>
                </a:solidFill>
                <a:latin typeface="Arial" pitchFamily="34" charset="0"/>
                <a:cs typeface="Arial" pitchFamily="34" charset="0"/>
              </a:rPr>
              <a:t> </a:t>
            </a:r>
            <a:r>
              <a:rPr lang="en-US" sz="3200" b="1" dirty="0" err="1" smtClean="0">
                <a:solidFill>
                  <a:schemeClr val="accent1">
                    <a:lumMod val="75000"/>
                  </a:schemeClr>
                </a:solidFill>
                <a:latin typeface="Arial" pitchFamily="34" charset="0"/>
                <a:cs typeface="Arial" pitchFamily="34" charset="0"/>
              </a:rPr>
              <a:t>va</a:t>
            </a:r>
            <a:r>
              <a:rPr lang="en-US" sz="3200" b="1" dirty="0" smtClean="0">
                <a:solidFill>
                  <a:schemeClr val="accent1">
                    <a:lumMod val="75000"/>
                  </a:schemeClr>
                </a:solidFill>
                <a:latin typeface="Arial" pitchFamily="34" charset="0"/>
                <a:cs typeface="Arial" pitchFamily="34" charset="0"/>
              </a:rPr>
              <a:t> </a:t>
            </a:r>
            <a:r>
              <a:rPr lang="en-US" sz="3200" b="1" dirty="0" err="1" smtClean="0">
                <a:solidFill>
                  <a:schemeClr val="accent1">
                    <a:lumMod val="75000"/>
                  </a:schemeClr>
                </a:solidFill>
                <a:latin typeface="Arial" pitchFamily="34" charset="0"/>
                <a:cs typeface="Arial" pitchFamily="34" charset="0"/>
              </a:rPr>
              <a:t>joylashtirish</a:t>
            </a:r>
            <a:r>
              <a:rPr lang="en-US" sz="3200" b="1" dirty="0" smtClean="0">
                <a:solidFill>
                  <a:schemeClr val="accent1">
                    <a:lumMod val="75000"/>
                  </a:schemeClr>
                </a:solidFill>
                <a:latin typeface="Arial" pitchFamily="34" charset="0"/>
                <a:cs typeface="Arial" pitchFamily="34" charset="0"/>
              </a:rPr>
              <a:t> </a:t>
            </a:r>
            <a:r>
              <a:rPr lang="en-US" sz="3200" b="1" dirty="0" err="1" smtClean="0">
                <a:solidFill>
                  <a:schemeClr val="accent1">
                    <a:lumMod val="75000"/>
                  </a:schemeClr>
                </a:solidFill>
                <a:latin typeface="Arial" pitchFamily="34" charset="0"/>
                <a:cs typeface="Arial" pitchFamily="34" charset="0"/>
              </a:rPr>
              <a:t>xizmatining</a:t>
            </a:r>
            <a:r>
              <a:rPr lang="en-US" sz="3200" b="1" dirty="0" smtClean="0">
                <a:solidFill>
                  <a:schemeClr val="accent1">
                    <a:lumMod val="75000"/>
                  </a:schemeClr>
                </a:solidFill>
                <a:latin typeface="Arial" pitchFamily="34" charset="0"/>
                <a:cs typeface="Arial" pitchFamily="34" charset="0"/>
              </a:rPr>
              <a:t> </a:t>
            </a:r>
            <a:r>
              <a:rPr lang="en-US" sz="3200" b="1" dirty="0" err="1" smtClean="0">
                <a:solidFill>
                  <a:schemeClr val="accent1">
                    <a:lumMod val="75000"/>
                  </a:schemeClr>
                </a:solidFill>
                <a:latin typeface="Arial" pitchFamily="34" charset="0"/>
                <a:cs typeface="Arial" pitchFamily="34" charset="0"/>
              </a:rPr>
              <a:t>o’rni</a:t>
            </a:r>
            <a:r>
              <a:rPr lang="en-US" sz="3200" b="1" dirty="0" smtClean="0">
                <a:solidFill>
                  <a:schemeClr val="accent1">
                    <a:lumMod val="75000"/>
                  </a:schemeClr>
                </a:solidFill>
                <a:latin typeface="Arial" pitchFamily="34" charset="0"/>
                <a:cs typeface="Arial" pitchFamily="34" charset="0"/>
              </a:rPr>
              <a:t>  </a:t>
            </a:r>
            <a:r>
              <a:rPr lang="en-US" sz="3200" b="1" dirty="0" err="1" smtClean="0">
                <a:solidFill>
                  <a:schemeClr val="accent1">
                    <a:lumMod val="75000"/>
                  </a:schemeClr>
                </a:solidFill>
                <a:latin typeface="Arial" pitchFamily="34" charset="0"/>
                <a:cs typeface="Arial" pitchFamily="34" charset="0"/>
              </a:rPr>
              <a:t>qanday</a:t>
            </a:r>
            <a:r>
              <a:rPr lang="en-US" sz="3200" b="1" dirty="0" smtClean="0">
                <a:solidFill>
                  <a:schemeClr val="accent1">
                    <a:lumMod val="75000"/>
                  </a:schemeClr>
                </a:solidFill>
                <a:latin typeface="Arial" pitchFamily="34" charset="0"/>
                <a:cs typeface="Arial" pitchFamily="34" charset="0"/>
              </a:rPr>
              <a:t> ?</a:t>
            </a:r>
            <a:endParaRPr lang="ru-RU" sz="3000" b="1" dirty="0">
              <a:solidFill>
                <a:schemeClr val="accent1">
                  <a:lumMod val="75000"/>
                </a:schemeClr>
              </a:solidFill>
              <a:latin typeface="Arial" pitchFamily="34" charset="0"/>
              <a:cs typeface="Arial" pitchFamily="34" charset="0"/>
            </a:endParaRPr>
          </a:p>
        </p:txBody>
      </p:sp>
      <p:pic>
        <p:nvPicPr>
          <p:cNvPr id="4" name="Picture 4" descr="Hotel Icon PNG рисунок, картинки и пнг прозрачный для бесплатной загрузки |  Pngtre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3696"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Прямая соединительная линия 4"/>
          <p:cNvCxnSpPr/>
          <p:nvPr/>
        </p:nvCxnSpPr>
        <p:spPr>
          <a:xfrm>
            <a:off x="1956953" y="1597183"/>
            <a:ext cx="9293629"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Прямоугольник 6"/>
          <p:cNvSpPr/>
          <p:nvPr/>
        </p:nvSpPr>
        <p:spPr>
          <a:xfrm>
            <a:off x="631768" y="2818469"/>
            <a:ext cx="5660967" cy="1985800"/>
          </a:xfrm>
          <a:prstGeom prst="rect">
            <a:avLst/>
          </a:prstGeom>
        </p:spPr>
        <p:txBody>
          <a:bodyPr wrap="square">
            <a:spAutoFit/>
          </a:bodyPr>
          <a:lstStyle/>
          <a:p>
            <a:pPr marL="342900" lvl="0" indent="-342900">
              <a:lnSpc>
                <a:spcPct val="107000"/>
              </a:lnSpc>
              <a:buFont typeface="Wingdings" panose="05000000000000000000" pitchFamily="2" charset="2"/>
              <a:buChar char=""/>
            </a:pPr>
            <a:r>
              <a:rPr lang="en-US" sz="2300" dirty="0" smtClean="0">
                <a:latin typeface="Arial" panose="020B0604020202020204" pitchFamily="34" charset="0"/>
                <a:ea typeface="Calibri" panose="020F0502020204030204" pitchFamily="34" charset="0"/>
                <a:cs typeface="Arial" panose="020B0604020202020204" pitchFamily="34" charset="0"/>
              </a:rPr>
              <a:t>M</a:t>
            </a:r>
            <a:r>
              <a:rPr lang="ru-RU" sz="2300" dirty="0" err="1" smtClean="0">
                <a:latin typeface="Arial" panose="020B0604020202020204" pitchFamily="34" charset="0"/>
                <a:ea typeface="Calibri" panose="020F0502020204030204" pitchFamily="34" charset="0"/>
                <a:cs typeface="Arial" panose="020B0604020202020204" pitchFamily="34" charset="0"/>
              </a:rPr>
              <a:t>ehmonxonada</a:t>
            </a:r>
            <a:r>
              <a:rPr lang="ru-RU" sz="2300" dirty="0" smtClean="0">
                <a:latin typeface="Arial" panose="020B0604020202020204" pitchFamily="34" charset="0"/>
                <a:ea typeface="Calibri" panose="020F0502020204030204" pitchFamily="34" charset="0"/>
                <a:cs typeface="Arial" panose="020B0604020202020204" pitchFamily="34" charset="0"/>
              </a:rPr>
              <a:t> </a:t>
            </a:r>
            <a:r>
              <a:rPr lang="ru-RU" sz="2300" dirty="0" err="1" smtClean="0">
                <a:latin typeface="Arial" panose="020B0604020202020204" pitchFamily="34" charset="0"/>
                <a:ea typeface="Calibri" panose="020F0502020204030204" pitchFamily="34" charset="0"/>
                <a:cs typeface="Arial" panose="020B0604020202020204" pitchFamily="34" charset="0"/>
              </a:rPr>
              <a:t>qulaylik</a:t>
            </a:r>
            <a:r>
              <a:rPr lang="en-US" sz="2300" dirty="0" smtClean="0">
                <a:latin typeface="Arial" panose="020B0604020202020204" pitchFamily="34" charset="0"/>
                <a:ea typeface="Calibri" panose="020F0502020204030204" pitchFamily="34" charset="0"/>
                <a:cs typeface="Arial" panose="020B0604020202020204" pitchFamily="34" charset="0"/>
              </a:rPr>
              <a:t> </a:t>
            </a:r>
            <a:r>
              <a:rPr lang="ru-RU" sz="2300" dirty="0" err="1" smtClean="0">
                <a:latin typeface="Arial" panose="020B0604020202020204" pitchFamily="34" charset="0"/>
                <a:ea typeface="Calibri" panose="020F0502020204030204" pitchFamily="34" charset="0"/>
                <a:cs typeface="Arial" panose="020B0604020202020204" pitchFamily="34" charset="0"/>
              </a:rPr>
              <a:t>yaratish</a:t>
            </a:r>
            <a:endParaRPr lang="ru-RU" sz="2300" dirty="0">
              <a:latin typeface="Arial" panose="020B0604020202020204" pitchFamily="34" charset="0"/>
              <a:ea typeface="Calibri" panose="020F0502020204030204" pitchFamily="34" charset="0"/>
              <a:cs typeface="Arial" panose="020B0604020202020204" pitchFamily="34" charset="0"/>
            </a:endParaRPr>
          </a:p>
          <a:p>
            <a:pPr marL="342900" lvl="0" indent="-342900" algn="l" rtl="0">
              <a:lnSpc>
                <a:spcPct val="107000"/>
              </a:lnSpc>
              <a:spcAft>
                <a:spcPts val="0"/>
              </a:spcAft>
              <a:buFont typeface="Wingdings" panose="05000000000000000000" pitchFamily="2" charset="2"/>
              <a:buChar char=""/>
            </a:pPr>
            <a:r>
              <a:rPr lang="en-US" sz="2300" dirty="0" err="1" smtClean="0">
                <a:latin typeface="Arial" panose="020B0604020202020204" pitchFamily="34" charset="0"/>
                <a:ea typeface="Calibri" panose="020F0502020204030204" pitchFamily="34" charset="0"/>
                <a:cs typeface="Arial" panose="020B0604020202020204" pitchFamily="34" charset="0"/>
              </a:rPr>
              <a:t>Mehmonlarni</a:t>
            </a:r>
            <a:r>
              <a:rPr lang="en-US" sz="2300" dirty="0" smtClean="0">
                <a:latin typeface="Arial" panose="020B0604020202020204" pitchFamily="34" charset="0"/>
                <a:ea typeface="Calibri" panose="020F0502020204030204" pitchFamily="34" charset="0"/>
                <a:cs typeface="Arial" panose="020B0604020202020204" pitchFamily="34" charset="0"/>
              </a:rPr>
              <a:t> </a:t>
            </a:r>
            <a:r>
              <a:rPr lang="en-US" sz="2300" dirty="0" err="1" smtClean="0">
                <a:latin typeface="Arial" panose="020B0604020202020204" pitchFamily="34" charset="0"/>
                <a:ea typeface="Calibri" panose="020F0502020204030204" pitchFamily="34" charset="0"/>
                <a:cs typeface="Arial" panose="020B0604020202020204" pitchFamily="34" charset="0"/>
              </a:rPr>
              <a:t>ro’yhatga</a:t>
            </a:r>
            <a:r>
              <a:rPr lang="en-US" sz="2300" dirty="0" smtClean="0">
                <a:latin typeface="Arial" panose="020B0604020202020204" pitchFamily="34" charset="0"/>
                <a:ea typeface="Calibri" panose="020F0502020204030204" pitchFamily="34" charset="0"/>
                <a:cs typeface="Arial" panose="020B0604020202020204" pitchFamily="34" charset="0"/>
              </a:rPr>
              <a:t> </a:t>
            </a:r>
            <a:r>
              <a:rPr lang="en-US" sz="2300" dirty="0" err="1" smtClean="0">
                <a:latin typeface="Arial" panose="020B0604020202020204" pitchFamily="34" charset="0"/>
                <a:ea typeface="Calibri" panose="020F0502020204030204" pitchFamily="34" charset="0"/>
                <a:cs typeface="Arial" panose="020B0604020202020204" pitchFamily="34" charset="0"/>
              </a:rPr>
              <a:t>olish</a:t>
            </a:r>
            <a:endParaRPr lang="ru-RU" sz="2300" dirty="0">
              <a:latin typeface="Arial" panose="020B0604020202020204" pitchFamily="34" charset="0"/>
              <a:ea typeface="Calibri" panose="020F0502020204030204" pitchFamily="34" charset="0"/>
              <a:cs typeface="Arial" panose="020B0604020202020204" pitchFamily="34" charset="0"/>
            </a:endParaRPr>
          </a:p>
          <a:p>
            <a:pPr marL="342900" lvl="0" indent="-342900" algn="l" rtl="0">
              <a:lnSpc>
                <a:spcPct val="107000"/>
              </a:lnSpc>
              <a:spcAft>
                <a:spcPts val="0"/>
              </a:spcAft>
              <a:buFont typeface="Wingdings" panose="05000000000000000000" pitchFamily="2" charset="2"/>
              <a:buChar char=""/>
            </a:pPr>
            <a:r>
              <a:rPr lang="en-US" sz="2300" dirty="0" smtClean="0">
                <a:latin typeface="Arial" panose="020B0604020202020204" pitchFamily="34" charset="0"/>
                <a:ea typeface="Calibri" panose="020F0502020204030204" pitchFamily="34" charset="0"/>
                <a:cs typeface="Arial" panose="020B0604020202020204" pitchFamily="34" charset="0"/>
              </a:rPr>
              <a:t>X</a:t>
            </a:r>
            <a:r>
              <a:rPr lang="ru-RU" sz="2300" dirty="0" err="1" smtClean="0">
                <a:latin typeface="Arial" panose="020B0604020202020204" pitchFamily="34" charset="0"/>
                <a:ea typeface="Calibri" panose="020F0502020204030204" pitchFamily="34" charset="0"/>
                <a:cs typeface="Arial" panose="020B0604020202020204" pitchFamily="34" charset="0"/>
              </a:rPr>
              <a:t>onalar</a:t>
            </a:r>
            <a:r>
              <a:rPr lang="en-US" sz="2300" dirty="0" err="1" smtClean="0">
                <a:latin typeface="Arial" panose="020B0604020202020204" pitchFamily="34" charset="0"/>
                <a:ea typeface="Calibri" panose="020F0502020204030204" pitchFamily="34" charset="0"/>
                <a:cs typeface="Arial" panose="020B0604020202020204" pitchFamily="34" charset="0"/>
              </a:rPr>
              <a:t>ni</a:t>
            </a:r>
            <a:r>
              <a:rPr lang="en-US" sz="2300" dirty="0" smtClean="0">
                <a:latin typeface="Arial" panose="020B0604020202020204" pitchFamily="34" charset="0"/>
                <a:ea typeface="Calibri" panose="020F0502020204030204" pitchFamily="34" charset="0"/>
                <a:cs typeface="Arial" panose="020B0604020202020204" pitchFamily="34" charset="0"/>
              </a:rPr>
              <a:t> </a:t>
            </a:r>
            <a:r>
              <a:rPr lang="en-US" sz="2300" dirty="0" err="1" smtClean="0">
                <a:latin typeface="Arial" panose="020B0604020202020204" pitchFamily="34" charset="0"/>
                <a:ea typeface="Calibri" panose="020F0502020204030204" pitchFamily="34" charset="0"/>
                <a:cs typeface="Arial" panose="020B0604020202020204" pitchFamily="34" charset="0"/>
              </a:rPr>
              <a:t>taqsimlash</a:t>
            </a:r>
            <a:endParaRPr lang="ru-RU" sz="23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Wingdings" panose="05000000000000000000" pitchFamily="2" charset="2"/>
              <a:buChar char=""/>
            </a:pPr>
            <a:r>
              <a:rPr lang="en-US" sz="2300" dirty="0" err="1" smtClean="0">
                <a:latin typeface="Arial" panose="020B0604020202020204" pitchFamily="34" charset="0"/>
                <a:ea typeface="Calibri" panose="020F0502020204030204" pitchFamily="34" charset="0"/>
                <a:cs typeface="Arial" panose="020B0604020202020204" pitchFamily="34" charset="0"/>
              </a:rPr>
              <a:t>T</a:t>
            </a:r>
            <a:r>
              <a:rPr lang="ru-RU" sz="2300" dirty="0" err="1" smtClean="0">
                <a:latin typeface="Arial" panose="020B0604020202020204" pitchFamily="34" charset="0"/>
                <a:ea typeface="Calibri" panose="020F0502020204030204" pitchFamily="34" charset="0"/>
                <a:cs typeface="Arial" panose="020B0604020202020204" pitchFamily="34" charset="0"/>
              </a:rPr>
              <a:t>urar</a:t>
            </a:r>
            <a:r>
              <a:rPr lang="ru-RU" sz="2300" dirty="0" smtClean="0">
                <a:latin typeface="Arial" panose="020B0604020202020204" pitchFamily="34" charset="0"/>
                <a:ea typeface="Calibri" panose="020F0502020204030204" pitchFamily="34" charset="0"/>
                <a:cs typeface="Arial" panose="020B0604020202020204" pitchFamily="34" charset="0"/>
              </a:rPr>
              <a:t> </a:t>
            </a:r>
            <a:r>
              <a:rPr lang="ru-RU" sz="2300" dirty="0" err="1">
                <a:latin typeface="Arial" panose="020B0604020202020204" pitchFamily="34" charset="0"/>
                <a:ea typeface="Calibri" panose="020F0502020204030204" pitchFamily="34" charset="0"/>
                <a:cs typeface="Arial" panose="020B0604020202020204" pitchFamily="34" charset="0"/>
              </a:rPr>
              <a:t>joy</a:t>
            </a:r>
            <a:r>
              <a:rPr lang="ru-RU" sz="2300" dirty="0">
                <a:latin typeface="Arial" panose="020B0604020202020204" pitchFamily="34" charset="0"/>
                <a:ea typeface="Calibri" panose="020F0502020204030204" pitchFamily="34" charset="0"/>
                <a:cs typeface="Arial" panose="020B0604020202020204" pitchFamily="34" charset="0"/>
              </a:rPr>
              <a:t> </a:t>
            </a:r>
            <a:r>
              <a:rPr lang="en-US" sz="2300" dirty="0" smtClean="0">
                <a:latin typeface="Arial" panose="020B0604020202020204" pitchFamily="34" charset="0"/>
                <a:ea typeface="Calibri" panose="020F0502020204030204" pitchFamily="34" charset="0"/>
                <a:cs typeface="Arial" panose="020B0604020202020204" pitchFamily="34" charset="0"/>
              </a:rPr>
              <a:t> </a:t>
            </a:r>
            <a:r>
              <a:rPr lang="en-US" sz="2300" dirty="0" err="1" smtClean="0">
                <a:latin typeface="Arial" panose="020B0604020202020204" pitchFamily="34" charset="0"/>
                <a:ea typeface="Calibri" panose="020F0502020204030204" pitchFamily="34" charset="0"/>
                <a:cs typeface="Arial" panose="020B0604020202020204" pitchFamily="34" charset="0"/>
              </a:rPr>
              <a:t>bilan</a:t>
            </a:r>
            <a:r>
              <a:rPr lang="en-US" sz="2300" dirty="0" smtClean="0">
                <a:latin typeface="Arial" panose="020B0604020202020204" pitchFamily="34" charset="0"/>
                <a:ea typeface="Calibri" panose="020F0502020204030204" pitchFamily="34" charset="0"/>
                <a:cs typeface="Arial" panose="020B0604020202020204" pitchFamily="34" charset="0"/>
              </a:rPr>
              <a:t> t</a:t>
            </a:r>
            <a:r>
              <a:rPr lang="ru-RU" sz="2300" dirty="0" err="1" smtClean="0">
                <a:latin typeface="Arial" panose="020B0604020202020204" pitchFamily="34" charset="0"/>
                <a:ea typeface="Calibri" panose="020F0502020204030204" pitchFamily="34" charset="0"/>
                <a:cs typeface="Arial" panose="020B0604020202020204" pitchFamily="34" charset="0"/>
              </a:rPr>
              <a:t>a'minlash</a:t>
            </a:r>
            <a:endParaRPr lang="ru-RU" sz="23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Wingdings" panose="05000000000000000000" pitchFamily="2" charset="2"/>
              <a:buChar char=""/>
            </a:pPr>
            <a:r>
              <a:rPr lang="en-US" sz="2300" dirty="0" err="1" smtClean="0">
                <a:latin typeface="Arial" panose="020B0604020202020204" pitchFamily="34" charset="0"/>
                <a:ea typeface="Calibri" panose="020F0502020204030204" pitchFamily="34" charset="0"/>
                <a:cs typeface="Arial" panose="020B0604020202020204" pitchFamily="34" charset="0"/>
              </a:rPr>
              <a:t>M</a:t>
            </a:r>
            <a:r>
              <a:rPr lang="ru-RU" sz="2300" dirty="0" err="1" smtClean="0">
                <a:latin typeface="Arial" panose="020B0604020202020204" pitchFamily="34" charset="0"/>
                <a:ea typeface="Calibri" panose="020F0502020204030204" pitchFamily="34" charset="0"/>
                <a:cs typeface="Arial" panose="020B0604020202020204" pitchFamily="34" charset="0"/>
              </a:rPr>
              <a:t>ehmonlar</a:t>
            </a:r>
            <a:r>
              <a:rPr lang="ru-RU" sz="2300" dirty="0" smtClean="0">
                <a:latin typeface="Arial" panose="020B0604020202020204" pitchFamily="34" charset="0"/>
                <a:ea typeface="Calibri" panose="020F0502020204030204" pitchFamily="34" charset="0"/>
                <a:cs typeface="Arial" panose="020B0604020202020204" pitchFamily="34" charset="0"/>
              </a:rPr>
              <a:t> </a:t>
            </a:r>
            <a:r>
              <a:rPr lang="ru-RU" sz="2300" dirty="0" err="1" smtClean="0">
                <a:latin typeface="Arial" panose="020B0604020202020204" pitchFamily="34" charset="0"/>
                <a:ea typeface="Calibri" panose="020F0502020204030204" pitchFamily="34" charset="0"/>
                <a:cs typeface="Arial" panose="020B0604020202020204" pitchFamily="34" charset="0"/>
              </a:rPr>
              <a:t>haqida</a:t>
            </a:r>
            <a:r>
              <a:rPr lang="en-US" sz="2300" dirty="0" smtClean="0">
                <a:latin typeface="Arial" panose="020B0604020202020204" pitchFamily="34" charset="0"/>
                <a:ea typeface="Calibri" panose="020F0502020204030204" pitchFamily="34" charset="0"/>
                <a:cs typeface="Arial" panose="020B0604020202020204" pitchFamily="34" charset="0"/>
              </a:rPr>
              <a:t> </a:t>
            </a:r>
            <a:r>
              <a:rPr lang="ru-RU" sz="2300" dirty="0" err="1" smtClean="0">
                <a:latin typeface="Arial" panose="020B0604020202020204" pitchFamily="34" charset="0"/>
                <a:ea typeface="Calibri" panose="020F0502020204030204" pitchFamily="34" charset="0"/>
                <a:cs typeface="Arial" panose="020B0604020202020204" pitchFamily="34" charset="0"/>
              </a:rPr>
              <a:t>g'amxo'rlik</a:t>
            </a:r>
            <a:r>
              <a:rPr lang="en-US" sz="2300" dirty="0" smtClean="0">
                <a:latin typeface="Arial" panose="020B0604020202020204" pitchFamily="34" charset="0"/>
                <a:ea typeface="Calibri" panose="020F0502020204030204" pitchFamily="34" charset="0"/>
                <a:cs typeface="Arial" panose="020B0604020202020204" pitchFamily="34" charset="0"/>
              </a:rPr>
              <a:t> </a:t>
            </a:r>
            <a:r>
              <a:rPr lang="en-US" sz="2300" dirty="0" err="1" smtClean="0">
                <a:latin typeface="Arial" panose="020B0604020202020204" pitchFamily="34" charset="0"/>
                <a:ea typeface="Calibri" panose="020F0502020204030204" pitchFamily="34" charset="0"/>
                <a:cs typeface="Arial" panose="020B0604020202020204" pitchFamily="34" charset="0"/>
              </a:rPr>
              <a:t>qilish</a:t>
            </a:r>
            <a:endParaRPr lang="ru-RU" sz="2300" dirty="0">
              <a:latin typeface="Arial" panose="020B0604020202020204" pitchFamily="34" charset="0"/>
              <a:ea typeface="Calibri" panose="020F0502020204030204" pitchFamily="34" charset="0"/>
              <a:cs typeface="Arial" panose="020B0604020202020204" pitchFamily="34" charset="0"/>
            </a:endParaRPr>
          </a:p>
        </p:txBody>
      </p:sp>
      <p:pic>
        <p:nvPicPr>
          <p:cNvPr id="1026" name="Picture 2" descr="Менеджеры службы приема и размещения. - Picture of Otel' Ural Tau, Ufa -  Tripadvis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6077" y="2388326"/>
            <a:ext cx="523875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4684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1970116" y="493828"/>
            <a:ext cx="950006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ru-RU" sz="3000" b="1" dirty="0" smtClean="0">
                <a:solidFill>
                  <a:srgbClr val="0070C0"/>
                </a:solidFill>
                <a:latin typeface="Arial" panose="020B0604020202020204" pitchFamily="34" charset="0"/>
                <a:cs typeface="Arial" panose="020B0604020202020204" pitchFamily="34" charset="0"/>
              </a:rPr>
              <a:t> </a:t>
            </a:r>
          </a:p>
          <a:p>
            <a:pPr algn="l" rtl="0"/>
            <a:r>
              <a:rPr lang="ru-RU" sz="3000" b="1" dirty="0" smtClean="0">
                <a:solidFill>
                  <a:srgbClr val="0070C0"/>
                </a:solidFill>
                <a:latin typeface="Arial" panose="020B0604020202020204" pitchFamily="34" charset="0"/>
                <a:cs typeface="Arial" panose="020B0604020202020204" pitchFamily="34" charset="0"/>
              </a:rPr>
              <a:t>Administrator: martaba istiqbollari</a:t>
            </a:r>
            <a:endParaRPr lang="ru-RU" sz="3000" b="1" dirty="0">
              <a:solidFill>
                <a:srgbClr val="0070C0"/>
              </a:solidFill>
              <a:latin typeface="Arial" panose="020B0604020202020204" pitchFamily="34" charset="0"/>
              <a:cs typeface="Arial" panose="020B0604020202020204" pitchFamily="34" charset="0"/>
            </a:endParaRPr>
          </a:p>
        </p:txBody>
      </p:sp>
      <p:pic>
        <p:nvPicPr>
          <p:cNvPr id="3" name="Picture 4" descr="Hotel Icon PNG рисунок, картинки и пнг прозрачный для бесплатной загрузки |  Pngtre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3697"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Прямая соединительная линия 3"/>
          <p:cNvCxnSpPr/>
          <p:nvPr/>
        </p:nvCxnSpPr>
        <p:spPr>
          <a:xfrm>
            <a:off x="1970116" y="1577915"/>
            <a:ext cx="9293629" cy="0"/>
          </a:xfrm>
          <a:prstGeom prst="line">
            <a:avLst/>
          </a:prstGeom>
        </p:spPr>
        <p:style>
          <a:lnRef idx="3">
            <a:schemeClr val="accent1"/>
          </a:lnRef>
          <a:fillRef idx="0">
            <a:schemeClr val="accent1"/>
          </a:fillRef>
          <a:effectRef idx="2">
            <a:schemeClr val="accent1"/>
          </a:effectRef>
          <a:fontRef idx="minor">
            <a:schemeClr val="tx1"/>
          </a:fontRef>
        </p:style>
      </p:cxnSp>
      <p:pic>
        <p:nvPicPr>
          <p:cNvPr id="1026" name="Picture 2" descr="карьерный рост в компании"/>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7809" y="1819391"/>
            <a:ext cx="6481503" cy="3999087"/>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882945" y="5934670"/>
            <a:ext cx="10281049" cy="477054"/>
          </a:xfrm>
          <a:prstGeom prst="rect">
            <a:avLst/>
          </a:prstGeom>
        </p:spPr>
        <p:txBody>
          <a:bodyPr wrap="square">
            <a:spAutoFit/>
          </a:bodyPr>
          <a:lstStyle/>
          <a:p>
            <a:pPr algn="ctr" rtl="0"/>
            <a:r>
              <a:rPr lang="ru-RU" sz="2500" b="1" dirty="0" err="1" smtClean="0">
                <a:solidFill>
                  <a:srgbClr val="C00000"/>
                </a:solidFill>
                <a:latin typeface="Arial" panose="020B0604020202020204" pitchFamily="34" charset="0"/>
                <a:cs typeface="Arial" panose="020B0604020202020204" pitchFamily="34" charset="0"/>
              </a:rPr>
              <a:t>administratordan</a:t>
            </a:r>
            <a:r>
              <a:rPr lang="ru-RU" sz="2500" b="1" dirty="0" smtClean="0">
                <a:solidFill>
                  <a:srgbClr val="C00000"/>
                </a:solidFill>
                <a:latin typeface="Arial" panose="020B0604020202020204" pitchFamily="34" charset="0"/>
                <a:cs typeface="Arial" panose="020B0604020202020204" pitchFamily="34" charset="0"/>
              </a:rPr>
              <a:t> mehmonxona direktorigacha</a:t>
            </a:r>
            <a:endParaRPr lang="ru-RU" sz="2500" b="1" dirty="0">
              <a:solidFill>
                <a:srgbClr val="C00000"/>
              </a:solidFill>
            </a:endParaRPr>
          </a:p>
        </p:txBody>
      </p:sp>
    </p:spTree>
    <p:extLst>
      <p:ext uri="{BB962C8B-B14F-4D97-AF65-F5344CB8AC3E}">
        <p14:creationId xmlns:p14="http://schemas.microsoft.com/office/powerpoint/2010/main" val="29564977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2060171" y="382700"/>
            <a:ext cx="950006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en-US" sz="3500" b="1" dirty="0" err="1" smtClean="0">
                <a:solidFill>
                  <a:srgbClr val="0070C0"/>
                </a:solidFill>
                <a:latin typeface="Arial" panose="020B0604020202020204" pitchFamily="34" charset="0"/>
                <a:cs typeface="Arial" panose="020B0604020202020204" pitchFamily="34" charset="0"/>
              </a:rPr>
              <a:t>Adminstrator</a:t>
            </a:r>
            <a:r>
              <a:rPr lang="ru-RU" sz="3500" b="1" dirty="0" smtClean="0">
                <a:solidFill>
                  <a:srgbClr val="0070C0"/>
                </a:solidFill>
                <a:latin typeface="Arial" panose="020B0604020202020204" pitchFamily="34" charset="0"/>
                <a:cs typeface="Arial" panose="020B0604020202020204" pitchFamily="34" charset="0"/>
              </a:rPr>
              <a:t> bo'lishning qanday ijobiy va salbiy tomonlari bor?</a:t>
            </a:r>
            <a:endParaRPr lang="ru-RU" sz="3500" b="1" dirty="0">
              <a:solidFill>
                <a:srgbClr val="0070C0"/>
              </a:solidFill>
              <a:latin typeface="Arial" panose="020B0604020202020204" pitchFamily="34" charset="0"/>
              <a:cs typeface="Arial" panose="020B0604020202020204" pitchFamily="34" charset="0"/>
            </a:endParaRPr>
          </a:p>
        </p:txBody>
      </p:sp>
      <p:pic>
        <p:nvPicPr>
          <p:cNvPr id="3" name="Picture 4" descr="Hotel Icon PNG рисунок, картинки и пнг прозрачный для бесплатной загрузки |  Pngtre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3697"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Прямая соединительная линия 3"/>
          <p:cNvCxnSpPr/>
          <p:nvPr/>
        </p:nvCxnSpPr>
        <p:spPr>
          <a:xfrm flipV="1">
            <a:off x="2060171" y="1557649"/>
            <a:ext cx="9293629" cy="33251"/>
          </a:xfrm>
          <a:prstGeom prst="line">
            <a:avLst/>
          </a:prstGeom>
        </p:spPr>
        <p:style>
          <a:lnRef idx="3">
            <a:schemeClr val="accent1"/>
          </a:lnRef>
          <a:fillRef idx="0">
            <a:schemeClr val="accent1"/>
          </a:fillRef>
          <a:effectRef idx="2">
            <a:schemeClr val="accent1"/>
          </a:effectRef>
          <a:fontRef idx="minor">
            <a:schemeClr val="tx1"/>
          </a:fontRef>
        </p:style>
      </p:cxnSp>
      <p:sp>
        <p:nvSpPr>
          <p:cNvPr id="9" name="Текст 8"/>
          <p:cNvSpPr>
            <a:spLocks noGrp="1"/>
          </p:cNvSpPr>
          <p:nvPr>
            <p:ph type="body" idx="1"/>
          </p:nvPr>
        </p:nvSpPr>
        <p:spPr/>
        <p:txBody>
          <a:bodyPr/>
          <a:lstStyle/>
          <a:p>
            <a:pPr algn="l" rtl="0"/>
            <a:r>
              <a:rPr lang="en-US" dirty="0" err="1" smtClean="0">
                <a:solidFill>
                  <a:srgbClr val="C00000"/>
                </a:solidFill>
                <a:latin typeface="Arial" panose="020B0604020202020204" pitchFamily="34" charset="0"/>
                <a:cs typeface="Arial" panose="020B0604020202020204" pitchFamily="34" charset="0"/>
              </a:rPr>
              <a:t>Ijobiy</a:t>
            </a:r>
            <a:r>
              <a:rPr lang="en-US" dirty="0" smtClean="0">
                <a:solidFill>
                  <a:srgbClr val="C00000"/>
                </a:solidFill>
                <a:latin typeface="Arial" panose="020B0604020202020204" pitchFamily="34" charset="0"/>
                <a:cs typeface="Arial" panose="020B0604020202020204" pitchFamily="34" charset="0"/>
              </a:rPr>
              <a:t> </a:t>
            </a:r>
            <a:r>
              <a:rPr lang="en-US" dirty="0" err="1" smtClean="0">
                <a:solidFill>
                  <a:srgbClr val="C00000"/>
                </a:solidFill>
                <a:latin typeface="Arial" panose="020B0604020202020204" pitchFamily="34" charset="0"/>
                <a:cs typeface="Arial" panose="020B0604020202020204" pitchFamily="34" charset="0"/>
              </a:rPr>
              <a:t>tomonlari</a:t>
            </a:r>
            <a:endParaRPr lang="ru-RU" dirty="0">
              <a:solidFill>
                <a:srgbClr val="C00000"/>
              </a:solidFill>
              <a:latin typeface="Arial" panose="020B0604020202020204" pitchFamily="34" charset="0"/>
              <a:cs typeface="Arial" panose="020B0604020202020204" pitchFamily="34" charset="0"/>
            </a:endParaRPr>
          </a:p>
        </p:txBody>
      </p:sp>
      <p:sp>
        <p:nvSpPr>
          <p:cNvPr id="10" name="Объект 9"/>
          <p:cNvSpPr>
            <a:spLocks noGrp="1"/>
          </p:cNvSpPr>
          <p:nvPr>
            <p:ph sz="half" idx="2"/>
          </p:nvPr>
        </p:nvSpPr>
        <p:spPr/>
        <p:txBody>
          <a:bodyPr>
            <a:normAutofit fontScale="92500" lnSpcReduction="20000"/>
          </a:bodyPr>
          <a:lstStyle/>
          <a:p>
            <a:pPr algn="l" rtl="0">
              <a:buFont typeface="Wingdings" panose="05000000000000000000" pitchFamily="2" charset="2"/>
              <a:buChar char="ü"/>
            </a:pPr>
            <a:r>
              <a:rPr lang="ru-RU" dirty="0">
                <a:latin typeface="Arial" panose="020B0604020202020204" pitchFamily="34" charset="0"/>
                <a:cs typeface="Arial" panose="020B0604020202020204" pitchFamily="34" charset="0"/>
              </a:rPr>
              <a:t>Yaqin va yaqin kelajakda kasbga </a:t>
            </a:r>
            <a:r>
              <a:rPr lang="ru-RU" dirty="0" err="1">
                <a:latin typeface="Arial" panose="020B0604020202020204" pitchFamily="34" charset="0"/>
                <a:cs typeface="Arial" panose="020B0604020202020204" pitchFamily="34" charset="0"/>
              </a:rPr>
              <a:t>bo'lgan</a:t>
            </a:r>
            <a:r>
              <a:rPr lang="ru-RU"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yuqori</a:t>
            </a:r>
            <a:r>
              <a:rPr lang="en-US" dirty="0" smtClean="0">
                <a:latin typeface="Arial" panose="020B0604020202020204" pitchFamily="34" charset="0"/>
                <a:cs typeface="Arial" panose="020B0604020202020204" pitchFamily="34" charset="0"/>
              </a:rPr>
              <a:t> </a:t>
            </a:r>
            <a:r>
              <a:rPr lang="ru-RU" dirty="0" err="1" smtClean="0">
                <a:latin typeface="Arial" panose="020B0604020202020204" pitchFamily="34" charset="0"/>
                <a:cs typeface="Arial" panose="020B0604020202020204" pitchFamily="34" charset="0"/>
              </a:rPr>
              <a:t>talab</a:t>
            </a:r>
            <a:r>
              <a:rPr lang="ru-RU" dirty="0">
                <a:latin typeface="Arial" panose="020B0604020202020204" pitchFamily="34" charset="0"/>
                <a:cs typeface="Arial" panose="020B0604020202020204" pitchFamily="34" charset="0"/>
              </a:rPr>
              <a:t>;</a:t>
            </a:r>
          </a:p>
          <a:p>
            <a:pPr algn="l" rtl="0">
              <a:buFont typeface="Wingdings" panose="05000000000000000000" pitchFamily="2" charset="2"/>
              <a:buChar char="ü"/>
            </a:pPr>
            <a:r>
              <a:rPr lang="ru-RU" dirty="0">
                <a:latin typeface="Arial" panose="020B0604020202020204" pitchFamily="34" charset="0"/>
                <a:cs typeface="Arial" panose="020B0604020202020204" pitchFamily="34" charset="0"/>
              </a:rPr>
              <a:t>Muloqot psixologiyasini bilish va muloqot qobiliyatlarini rivojlantirish;</a:t>
            </a:r>
          </a:p>
          <a:p>
            <a:pPr algn="l" rtl="0">
              <a:buFont typeface="Wingdings" panose="05000000000000000000" pitchFamily="2" charset="2"/>
              <a:buChar char="ü"/>
            </a:pPr>
            <a:r>
              <a:rPr lang="ru-RU" dirty="0">
                <a:latin typeface="Arial" panose="020B0604020202020204" pitchFamily="34" charset="0"/>
                <a:cs typeface="Arial" panose="020B0604020202020204" pitchFamily="34" charset="0"/>
              </a:rPr>
              <a:t>Ish vaqtida ingliz tilini yaxshilash imkoniyati;</a:t>
            </a:r>
          </a:p>
          <a:p>
            <a:pPr algn="l" rtl="0">
              <a:buFont typeface="Wingdings" panose="05000000000000000000" pitchFamily="2" charset="2"/>
              <a:buChar char="ü"/>
            </a:pPr>
            <a:r>
              <a:rPr lang="ru-RU" dirty="0">
                <a:latin typeface="Arial" panose="020B0604020202020204" pitchFamily="34" charset="0"/>
                <a:cs typeface="Arial" panose="020B0604020202020204" pitchFamily="34" charset="0"/>
              </a:rPr>
              <a:t>Kasbga maxsus va tor ma'lumotsiz kirish (ba'zi mehmonxonalar ham talabalarni qabul qiladi);</a:t>
            </a:r>
          </a:p>
          <a:p>
            <a:pPr algn="l" rtl="0">
              <a:buFont typeface="Wingdings" panose="05000000000000000000" pitchFamily="2" charset="2"/>
              <a:buChar char="ü"/>
            </a:pPr>
            <a:r>
              <a:rPr lang="ru-RU" dirty="0" err="1" smtClean="0">
                <a:latin typeface="Arial" panose="020B0604020202020204" pitchFamily="34" charset="0"/>
                <a:cs typeface="Arial" panose="020B0604020202020204" pitchFamily="34" charset="0"/>
              </a:rPr>
              <a:t>Karera</a:t>
            </a:r>
            <a:r>
              <a:rPr lang="ru-RU" dirty="0" smtClean="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o'sishi;</a:t>
            </a:r>
          </a:p>
          <a:p>
            <a:pPr algn="l" rtl="0">
              <a:buFont typeface="Wingdings" panose="05000000000000000000" pitchFamily="2" charset="2"/>
              <a:buChar char="ü"/>
            </a:pPr>
            <a:r>
              <a:rPr lang="ru-RU" dirty="0">
                <a:latin typeface="Arial" panose="020B0604020202020204" pitchFamily="34" charset="0"/>
                <a:cs typeface="Arial" panose="020B0604020202020204" pitchFamily="34" charset="0"/>
              </a:rPr>
              <a:t>Mehmonxona biznesini "ichkaridan" tushunish</a:t>
            </a:r>
          </a:p>
          <a:p>
            <a:pPr algn="l" rtl="0"/>
            <a:endParaRPr lang="ru-RU" dirty="0"/>
          </a:p>
        </p:txBody>
      </p:sp>
      <p:sp>
        <p:nvSpPr>
          <p:cNvPr id="11" name="Текст 10"/>
          <p:cNvSpPr>
            <a:spLocks noGrp="1"/>
          </p:cNvSpPr>
          <p:nvPr>
            <p:ph type="body" sz="quarter" idx="3"/>
          </p:nvPr>
        </p:nvSpPr>
        <p:spPr/>
        <p:txBody>
          <a:bodyPr/>
          <a:lstStyle/>
          <a:p>
            <a:pPr algn="l" rtl="0"/>
            <a:r>
              <a:rPr lang="en-US" dirty="0" err="1" smtClean="0">
                <a:solidFill>
                  <a:srgbClr val="C00000"/>
                </a:solidFill>
                <a:latin typeface="Arial" panose="020B0604020202020204" pitchFamily="34" charset="0"/>
                <a:cs typeface="Arial" panose="020B0604020202020204" pitchFamily="34" charset="0"/>
              </a:rPr>
              <a:t>Salbiy</a:t>
            </a:r>
            <a:r>
              <a:rPr lang="en-US" dirty="0" smtClean="0">
                <a:solidFill>
                  <a:srgbClr val="C00000"/>
                </a:solidFill>
                <a:latin typeface="Arial" panose="020B0604020202020204" pitchFamily="34" charset="0"/>
                <a:cs typeface="Arial" panose="020B0604020202020204" pitchFamily="34" charset="0"/>
              </a:rPr>
              <a:t> </a:t>
            </a:r>
            <a:r>
              <a:rPr lang="en-US" dirty="0" err="1" smtClean="0">
                <a:solidFill>
                  <a:srgbClr val="C00000"/>
                </a:solidFill>
                <a:latin typeface="Arial" panose="020B0604020202020204" pitchFamily="34" charset="0"/>
                <a:cs typeface="Arial" panose="020B0604020202020204" pitchFamily="34" charset="0"/>
              </a:rPr>
              <a:t>tomonlari</a:t>
            </a:r>
            <a:endParaRPr lang="ru-RU" dirty="0">
              <a:solidFill>
                <a:srgbClr val="C00000"/>
              </a:solidFill>
              <a:latin typeface="Arial" panose="020B0604020202020204" pitchFamily="34" charset="0"/>
              <a:cs typeface="Arial" panose="020B0604020202020204" pitchFamily="34" charset="0"/>
            </a:endParaRPr>
          </a:p>
        </p:txBody>
      </p:sp>
      <p:sp>
        <p:nvSpPr>
          <p:cNvPr id="12" name="Объект 11"/>
          <p:cNvSpPr>
            <a:spLocks noGrp="1"/>
          </p:cNvSpPr>
          <p:nvPr>
            <p:ph sz="quarter" idx="4"/>
          </p:nvPr>
        </p:nvSpPr>
        <p:spPr/>
        <p:txBody>
          <a:bodyPr>
            <a:normAutofit/>
          </a:bodyPr>
          <a:lstStyle/>
          <a:p>
            <a:pPr algn="l" rtl="0">
              <a:buFont typeface="Wingdings" panose="05000000000000000000" pitchFamily="2" charset="2"/>
              <a:buChar char="ü"/>
            </a:pPr>
            <a:r>
              <a:rPr lang="ru-RU" sz="2000" dirty="0">
                <a:latin typeface="Arial" panose="020B0604020202020204" pitchFamily="34" charset="0"/>
                <a:cs typeface="Arial" panose="020B0604020202020204" pitchFamily="34" charset="0"/>
              </a:rPr>
              <a:t>Smenada "oyoq ustida" </a:t>
            </a:r>
            <a:r>
              <a:rPr lang="ru-RU" sz="2000" dirty="0" err="1" smtClean="0">
                <a:latin typeface="Arial" panose="020B0604020202020204" pitchFamily="34" charset="0"/>
                <a:cs typeface="Arial" panose="020B0604020202020204" pitchFamily="34" charset="0"/>
              </a:rPr>
              <a:t>ishla</a:t>
            </a:r>
            <a:r>
              <a:rPr lang="en-US" sz="2000" dirty="0" err="1" smtClean="0">
                <a:latin typeface="Arial" panose="020B0604020202020204" pitchFamily="34" charset="0"/>
                <a:cs typeface="Arial" panose="020B0604020202020204" pitchFamily="34" charset="0"/>
              </a:rPr>
              <a:t>sh</a:t>
            </a:r>
            <a:r>
              <a:rPr lang="ru-RU" sz="2000" dirty="0" smtClean="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(smenada 8-12 soat);</a:t>
            </a:r>
          </a:p>
          <a:p>
            <a:pPr algn="l" rtl="0">
              <a:buFont typeface="Wingdings" panose="05000000000000000000" pitchFamily="2" charset="2"/>
              <a:buChar char="ü"/>
            </a:pPr>
            <a:r>
              <a:rPr lang="ru-RU" sz="2000" dirty="0">
                <a:latin typeface="Arial" panose="020B0604020202020204" pitchFamily="34" charset="0"/>
                <a:cs typeface="Arial" panose="020B0604020202020204" pitchFamily="34" charset="0"/>
              </a:rPr>
              <a:t>Ishning intensivligi, ayniqsa yuqori mavsumda;</a:t>
            </a:r>
          </a:p>
          <a:p>
            <a:pPr algn="l" rtl="0">
              <a:buFont typeface="Wingdings" panose="05000000000000000000" pitchFamily="2" charset="2"/>
              <a:buChar char="ü"/>
            </a:pPr>
            <a:r>
              <a:rPr lang="ru-RU" sz="2000" dirty="0">
                <a:latin typeface="Arial" panose="020B0604020202020204" pitchFamily="34" charset="0"/>
                <a:cs typeface="Arial" panose="020B0604020202020204" pitchFamily="34" charset="0"/>
              </a:rPr>
              <a:t>Nafaqat o'z harakatlari uchun, balki unga bo'ysunuvchi xodimlarning harakatlari uchun ham javobgarlik;</a:t>
            </a:r>
          </a:p>
          <a:p>
            <a:pPr algn="l" rtl="0">
              <a:buFont typeface="Wingdings" panose="05000000000000000000" pitchFamily="2" charset="2"/>
              <a:buChar char="ü"/>
            </a:pPr>
            <a:r>
              <a:rPr lang="ru-RU" sz="2000" dirty="0">
                <a:latin typeface="Arial" panose="020B0604020202020204" pitchFamily="34" charset="0"/>
                <a:cs typeface="Arial" panose="020B0604020202020204" pitchFamily="34" charset="0"/>
              </a:rPr>
              <a:t>Norozi mehmonlarning kichik va katta muammolarini doimiy ravishda hal qilish</a:t>
            </a:r>
          </a:p>
          <a:p>
            <a:pPr marL="0" indent="0" algn="l" rtl="0">
              <a:buNone/>
            </a:pPr>
            <a:endParaRPr lang="ru-RU" dirty="0"/>
          </a:p>
        </p:txBody>
      </p:sp>
    </p:spTree>
    <p:extLst>
      <p:ext uri="{BB962C8B-B14F-4D97-AF65-F5344CB8AC3E}">
        <p14:creationId xmlns:p14="http://schemas.microsoft.com/office/powerpoint/2010/main" val="13718766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p:nvPr/>
        </p:nvSpPr>
        <p:spPr>
          <a:xfrm>
            <a:off x="1991995" y="493827"/>
            <a:ext cx="936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500" b="1" dirty="0" smtClean="0">
                <a:solidFill>
                  <a:srgbClr val="0070C0"/>
                </a:solidFill>
                <a:latin typeface="Arial" panose="020B0604020202020204" pitchFamily="34" charset="0"/>
                <a:cs typeface="Arial" panose="020B0604020202020204" pitchFamily="34" charset="0"/>
              </a:rPr>
              <a:t>Xonani bron qilish</a:t>
            </a:r>
          </a:p>
        </p:txBody>
      </p:sp>
      <p:pic>
        <p:nvPicPr>
          <p:cNvPr id="5" name="Picture 4" descr="Hotel Icon PNG рисунок, картинки и пнг прозрачный для бесплатной загрузки |  Pngtre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575"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единительная линия 5"/>
          <p:cNvCxnSpPr/>
          <p:nvPr/>
        </p:nvCxnSpPr>
        <p:spPr>
          <a:xfrm flipV="1">
            <a:off x="2026082" y="1504604"/>
            <a:ext cx="9293629" cy="33251"/>
          </a:xfrm>
          <a:prstGeom prst="line">
            <a:avLst/>
          </a:prstGeom>
        </p:spPr>
        <p:style>
          <a:lnRef idx="3">
            <a:schemeClr val="accent1"/>
          </a:lnRef>
          <a:fillRef idx="0">
            <a:schemeClr val="accent1"/>
          </a:fillRef>
          <a:effectRef idx="2">
            <a:schemeClr val="accent1"/>
          </a:effectRef>
          <a:fontRef idx="minor">
            <a:schemeClr val="tx1"/>
          </a:fontRef>
        </p:style>
      </p:cxnSp>
      <p:graphicFrame>
        <p:nvGraphicFramePr>
          <p:cNvPr id="10" name="Схема 9"/>
          <p:cNvGraphicFramePr/>
          <p:nvPr/>
        </p:nvGraphicFramePr>
        <p:xfrm>
          <a:off x="2026082" y="143164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Прямоугольник 1"/>
          <p:cNvSpPr/>
          <p:nvPr/>
        </p:nvSpPr>
        <p:spPr>
          <a:xfrm>
            <a:off x="454257" y="3114218"/>
            <a:ext cx="4150822" cy="1476375"/>
          </a:xfrm>
          <a:prstGeom prst="rect">
            <a:avLst/>
          </a:prstGeom>
        </p:spPr>
        <p:txBody>
          <a:bodyPr wrap="square">
            <a:spAutoFit/>
          </a:bodyPr>
          <a:lstStyle/>
          <a:p>
            <a:r>
              <a:rPr lang="ru-RU" dirty="0">
                <a:solidFill>
                  <a:srgbClr val="FF0000"/>
                </a:solidFill>
                <a:latin typeface="Arial" panose="020B0604020202020204" pitchFamily="34" charset="0"/>
                <a:ea typeface="Calibri" panose="020F0502020204030204" pitchFamily="34" charset="0"/>
                <a:cs typeface="Arial" panose="020B0604020202020204" pitchFamily="34" charset="0"/>
              </a:rPr>
              <a:t>Individual bron qilish</a:t>
            </a:r>
            <a:r>
              <a:rPr lang="ru-RU" dirty="0">
                <a:latin typeface="Arial" panose="020B0604020202020204" pitchFamily="34" charset="0"/>
                <a:ea typeface="Calibri" panose="020F0502020204030204" pitchFamily="34" charset="0"/>
                <a:cs typeface="Arial" panose="020B0604020202020204" pitchFamily="34" charset="0"/>
              </a:rPr>
              <a:t> - yuridik shaxslardan (sayohat kompaniyasi) emas, balki xususiy shaxs sifatida mehmon uchun xonani bron qilish, xonalarning soni 5 tadan oshmaydi.</a:t>
            </a:r>
          </a:p>
        </p:txBody>
      </p:sp>
      <p:sp>
        <p:nvSpPr>
          <p:cNvPr id="3" name="Прямоугольник 2"/>
          <p:cNvSpPr/>
          <p:nvPr/>
        </p:nvSpPr>
        <p:spPr>
          <a:xfrm>
            <a:off x="8416721" y="3112948"/>
            <a:ext cx="3474721" cy="1476375"/>
          </a:xfrm>
          <a:prstGeom prst="rect">
            <a:avLst/>
          </a:prstGeom>
        </p:spPr>
        <p:txBody>
          <a:bodyPr wrap="square">
            <a:spAutoFit/>
          </a:bodyPr>
          <a:lstStyle/>
          <a:p>
            <a:r>
              <a:rPr lang="ru-RU" dirty="0">
                <a:solidFill>
                  <a:srgbClr val="FF0000"/>
                </a:solidFill>
                <a:latin typeface="Arial" panose="020B0604020202020204" pitchFamily="34" charset="0"/>
                <a:ea typeface="Calibri" panose="020F0502020204030204" pitchFamily="34" charset="0"/>
                <a:cs typeface="Arial" panose="020B0604020202020204" pitchFamily="34" charset="0"/>
              </a:rPr>
              <a:t>Guruh bron qilish</a:t>
            </a:r>
            <a:r>
              <a:rPr lang="ru-RU" dirty="0">
                <a:latin typeface="Arial" panose="020B0604020202020204" pitchFamily="34" charset="0"/>
                <a:ea typeface="Calibri" panose="020F0502020204030204" pitchFamily="34" charset="0"/>
                <a:cs typeface="Arial" panose="020B0604020202020204" pitchFamily="34" charset="0"/>
              </a:rPr>
              <a:t> - yuridik shaxslardan kelgan mehmonlar uchun buyurtma berish xonalari, ularning tartibida 5 dan ortiq xona mavjud.</a:t>
            </a: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5814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p:nvPr/>
        </p:nvSpPr>
        <p:spPr>
          <a:xfrm>
            <a:off x="1970116" y="493826"/>
            <a:ext cx="950006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000" b="1" dirty="0">
                <a:solidFill>
                  <a:srgbClr val="0070C0"/>
                </a:solidFill>
                <a:latin typeface="Arial" panose="020B0604020202020204" pitchFamily="34" charset="0"/>
                <a:cs typeface="Arial" panose="020B0604020202020204" pitchFamily="34" charset="0"/>
              </a:rPr>
              <a:t>Mehmonxona xonasini bron qilish usullari:</a:t>
            </a:r>
          </a:p>
        </p:txBody>
      </p:sp>
      <p:pic>
        <p:nvPicPr>
          <p:cNvPr id="3" name="Picture 4" descr="Hotel Icon PNG рисунок, картинки и пнг прозрачный для бесплатной загрузки |  Pngtre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3696"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Прямая соединительная линия 3"/>
          <p:cNvCxnSpPr/>
          <p:nvPr/>
        </p:nvCxnSpPr>
        <p:spPr>
          <a:xfrm flipV="1">
            <a:off x="2060170" y="1487978"/>
            <a:ext cx="9293629" cy="33251"/>
          </a:xfrm>
          <a:prstGeom prst="line">
            <a:avLst/>
          </a:prstGeom>
        </p:spPr>
        <p:style>
          <a:lnRef idx="3">
            <a:schemeClr val="accent1"/>
          </a:lnRef>
          <a:fillRef idx="0">
            <a:schemeClr val="accent1"/>
          </a:fillRef>
          <a:effectRef idx="2">
            <a:schemeClr val="accent1"/>
          </a:effectRef>
          <a:fontRef idx="minor">
            <a:schemeClr val="tx1"/>
          </a:fontRef>
        </p:style>
      </p:cxnSp>
      <p:sp>
        <p:nvSpPr>
          <p:cNvPr id="5" name="Прямоугольник 4"/>
          <p:cNvSpPr/>
          <p:nvPr/>
        </p:nvSpPr>
        <p:spPr>
          <a:xfrm>
            <a:off x="3164564" y="5137235"/>
            <a:ext cx="8189235" cy="1276350"/>
          </a:xfrm>
          <a:prstGeom prst="rect">
            <a:avLst/>
          </a:prstGeom>
        </p:spPr>
        <p:txBody>
          <a:bodyPr wrap="square">
            <a:spAutoFit/>
          </a:bodyPr>
          <a:lstStyle/>
          <a:p>
            <a:pPr algn="just">
              <a:lnSpc>
                <a:spcPct val="107000"/>
              </a:lnSpc>
              <a:spcAft>
                <a:spcPts val="0"/>
              </a:spcAft>
            </a:pPr>
            <a:r>
              <a:rPr lang="ru-RU" dirty="0">
                <a:latin typeface="Arial" panose="020B0604020202020204" pitchFamily="34" charset="0"/>
                <a:ea typeface="Calibri" panose="020F0502020204030204" pitchFamily="34" charset="0"/>
                <a:cs typeface="Arial" panose="020B0604020202020204" pitchFamily="34" charset="0"/>
              </a:rPr>
              <a:t>Bunday holda, bron qilish Internet orqali mehmonxonaning veb-saytida ham, qidiruv tizimida ham amalga oshirilishi mumkin. Eng mashhur usul, uning asosiy afzalliklaridan biri bu turli to'lov tizimlaridan foydalangan holda, bron uchun to'lovni darhol amalga oshirish qobiliyatidir.</a:t>
            </a:r>
          </a:p>
        </p:txBody>
      </p:sp>
      <p:pic>
        <p:nvPicPr>
          <p:cNvPr id="1026" name="Picture 2" descr="телефон бесплатно иконка"/>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2162" y="1699773"/>
            <a:ext cx="1275177" cy="1275177"/>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164563" y="1699773"/>
            <a:ext cx="8305614" cy="1198880"/>
          </a:xfrm>
          <a:prstGeom prst="rect">
            <a:avLst/>
          </a:prstGeom>
        </p:spPr>
        <p:txBody>
          <a:bodyPr wrap="square">
            <a:spAutoFit/>
          </a:bodyPr>
          <a:lstStyle/>
          <a:p>
            <a:r>
              <a:rPr lang="ru-RU" dirty="0">
                <a:latin typeface="Arial" panose="020B0604020202020204" pitchFamily="34" charset="0"/>
                <a:ea typeface="Calibri" panose="020F0502020204030204" pitchFamily="34" charset="0"/>
                <a:cs typeface="Arial" panose="020B0604020202020204" pitchFamily="34" charset="0"/>
              </a:rPr>
              <a:t>Hali ham dolzarb bo'lgan an'anaviy usul, ayniqsa zamonaviy mobil qurilmalarning imkoniyatlarini hisobga olgan holda. Shu bilan birga, siz xodimdan mehmonxona haqida barcha kerakli qo'shimcha ma'lumotlarni olishingiz mumkin, ammo mijozda bronni yozma tasdiqlovchi hujjat yo'q.</a:t>
            </a:r>
          </a:p>
        </p:txBody>
      </p:sp>
      <p:pic>
        <p:nvPicPr>
          <p:cNvPr id="1028" name="Picture 4" descr="Электронная почта на адрес бесплатно иконка"/>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5266" y="3106824"/>
            <a:ext cx="1749699" cy="1749699"/>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3179340" y="3566678"/>
            <a:ext cx="8290838" cy="645160"/>
          </a:xfrm>
          <a:prstGeom prst="rect">
            <a:avLst/>
          </a:prstGeom>
        </p:spPr>
        <p:txBody>
          <a:bodyPr wrap="square">
            <a:spAutoFit/>
          </a:bodyPr>
          <a:lstStyle/>
          <a:p>
            <a:r>
              <a:rPr lang="ru-RU" dirty="0">
                <a:latin typeface="Arial" panose="020B0604020202020204" pitchFamily="34" charset="0"/>
                <a:ea typeface="Calibri" panose="020F0502020204030204" pitchFamily="34" charset="0"/>
                <a:cs typeface="Arial" panose="020B0604020202020204" pitchFamily="34" charset="0"/>
              </a:rPr>
              <a:t>Yozma murojaat fakti va unda aniq ma'lumotlar mavjud bo'lgan qulay va sodda usul. Mehmonxonaning elektron pochta manzilini olish ham qiyin emas.</a:t>
            </a:r>
          </a:p>
        </p:txBody>
      </p:sp>
      <p:pic>
        <p:nvPicPr>
          <p:cNvPr id="1034" name="Picture 10" descr="Бронирование бесплатно иконка"/>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7447" y="5246048"/>
            <a:ext cx="1465336" cy="1465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839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p:nvPr/>
        </p:nvSpPr>
        <p:spPr>
          <a:xfrm>
            <a:off x="1970116" y="377448"/>
            <a:ext cx="950006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000" b="1" dirty="0" smtClean="0">
                <a:solidFill>
                  <a:srgbClr val="0070C0"/>
                </a:solidFill>
                <a:latin typeface="Arial" panose="020B0604020202020204" pitchFamily="34" charset="0"/>
                <a:cs typeface="Arial" panose="020B0604020202020204" pitchFamily="34" charset="0"/>
              </a:rPr>
              <a:t>Onlayn bron qilish tizimlari</a:t>
            </a:r>
          </a:p>
        </p:txBody>
      </p:sp>
      <p:pic>
        <p:nvPicPr>
          <p:cNvPr id="3" name="Picture 4" descr="Hotel Icon PNG рисунок, картинки и пнг прозрачный для бесплатной загрузки |  Pngtre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3696"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Прямая соединительная линия 3"/>
          <p:cNvCxnSpPr/>
          <p:nvPr/>
        </p:nvCxnSpPr>
        <p:spPr>
          <a:xfrm flipV="1">
            <a:off x="2060170" y="1487978"/>
            <a:ext cx="9293629" cy="33251"/>
          </a:xfrm>
          <a:prstGeom prst="line">
            <a:avLst/>
          </a:prstGeom>
        </p:spPr>
        <p:style>
          <a:lnRef idx="3">
            <a:schemeClr val="accent1"/>
          </a:lnRef>
          <a:fillRef idx="0">
            <a:schemeClr val="accent1"/>
          </a:fillRef>
          <a:effectRef idx="2">
            <a:schemeClr val="accent1"/>
          </a:effectRef>
          <a:fontRef idx="minor">
            <a:schemeClr val="tx1"/>
          </a:fontRef>
        </p:style>
      </p:cxnSp>
      <p:sp>
        <p:nvSpPr>
          <p:cNvPr id="5" name="Прямоугольник 4"/>
          <p:cNvSpPr/>
          <p:nvPr/>
        </p:nvSpPr>
        <p:spPr>
          <a:xfrm>
            <a:off x="1202421" y="2345762"/>
            <a:ext cx="10551775" cy="3415030"/>
          </a:xfrm>
          <a:prstGeom prst="rect">
            <a:avLst/>
          </a:prstGeom>
        </p:spPr>
        <p:txBody>
          <a:bodyPr wrap="square">
            <a:spAutoFit/>
          </a:bodyPr>
          <a:lstStyle/>
          <a:p>
            <a:r>
              <a:rPr lang="ru-RU" sz="2700" dirty="0">
                <a:solidFill>
                  <a:srgbClr val="202124"/>
                </a:solidFill>
                <a:latin typeface="Arial" panose="020B0604020202020204" pitchFamily="34" charset="0"/>
                <a:cs typeface="Arial" panose="020B0604020202020204" pitchFamily="34" charset="0"/>
              </a:rPr>
              <a:t>Eng mashhur Internet manbalari:</a:t>
            </a:r>
          </a:p>
          <a:p>
            <a:endParaRPr lang="ru-RU" sz="2700" dirty="0">
              <a:solidFill>
                <a:srgbClr val="202124"/>
              </a:solidFill>
              <a:latin typeface="Arial" panose="020B0604020202020204" pitchFamily="34" charset="0"/>
              <a:cs typeface="Arial" panose="020B0604020202020204" pitchFamily="34" charset="0"/>
            </a:endParaRPr>
          </a:p>
          <a:p>
            <a:r>
              <a:rPr lang="en-US" altLang="ru-RU" sz="2700" dirty="0">
                <a:solidFill>
                  <a:srgbClr val="FF0000"/>
                </a:solidFill>
                <a:latin typeface="Arial" panose="020B0604020202020204" pitchFamily="34" charset="0"/>
                <a:cs typeface="Arial" panose="020B0604020202020204" pitchFamily="34" charset="0"/>
              </a:rPr>
              <a:t>B</a:t>
            </a:r>
            <a:r>
              <a:rPr lang="ru-RU" sz="2700" dirty="0">
                <a:solidFill>
                  <a:srgbClr val="FF0000"/>
                </a:solidFill>
                <a:latin typeface="Arial" panose="020B0604020202020204" pitchFamily="34" charset="0"/>
                <a:cs typeface="Arial" panose="020B0604020202020204" pitchFamily="34" charset="0"/>
              </a:rPr>
              <a:t>ronlash tizimlari orasida</a:t>
            </a:r>
            <a:r>
              <a:rPr lang="ru-RU" sz="2700" dirty="0">
                <a:solidFill>
                  <a:srgbClr val="202124"/>
                </a:solidFill>
                <a:latin typeface="Arial" panose="020B0604020202020204" pitchFamily="34" charset="0"/>
                <a:cs typeface="Arial" panose="020B0604020202020204" pitchFamily="34" charset="0"/>
              </a:rPr>
              <a:t> - ostrovok.ru, booking.com, agoda.com;</a:t>
            </a:r>
          </a:p>
          <a:p>
            <a:endParaRPr lang="ru-RU" sz="2700" dirty="0">
              <a:solidFill>
                <a:srgbClr val="202124"/>
              </a:solidFill>
              <a:latin typeface="Arial" panose="020B0604020202020204" pitchFamily="34" charset="0"/>
              <a:cs typeface="Arial" panose="020B0604020202020204" pitchFamily="34" charset="0"/>
            </a:endParaRPr>
          </a:p>
          <a:p>
            <a:r>
              <a:rPr lang="en-US" altLang="ru-RU" sz="2700" dirty="0">
                <a:solidFill>
                  <a:srgbClr val="FF0000"/>
                </a:solidFill>
                <a:latin typeface="Arial" panose="020B0604020202020204" pitchFamily="34" charset="0"/>
                <a:cs typeface="Arial" panose="020B0604020202020204" pitchFamily="34" charset="0"/>
              </a:rPr>
              <a:t>Q</a:t>
            </a:r>
            <a:r>
              <a:rPr lang="ru-RU" sz="2700" dirty="0">
                <a:solidFill>
                  <a:srgbClr val="FF0000"/>
                </a:solidFill>
                <a:latin typeface="Arial" panose="020B0604020202020204" pitchFamily="34" charset="0"/>
                <a:cs typeface="Arial" panose="020B0604020202020204" pitchFamily="34" charset="0"/>
              </a:rPr>
              <a:t>idiruv tizimlariga</a:t>
            </a:r>
            <a:r>
              <a:rPr lang="ru-RU" sz="2700" dirty="0">
                <a:solidFill>
                  <a:srgbClr val="202124"/>
                </a:solidFill>
                <a:latin typeface="Arial" panose="020B0604020202020204" pitchFamily="34" charset="0"/>
                <a:cs typeface="Arial" panose="020B0604020202020204" pitchFamily="34" charset="0"/>
              </a:rPr>
              <a:t> Hotellook.ru va HotelCombined.com kiradi;</a:t>
            </a:r>
          </a:p>
          <a:p>
            <a:endParaRPr lang="ru-RU" sz="2700" dirty="0">
              <a:solidFill>
                <a:srgbClr val="202124"/>
              </a:solidFill>
              <a:latin typeface="Arial" panose="020B0604020202020204" pitchFamily="34" charset="0"/>
              <a:cs typeface="Arial" panose="020B0604020202020204" pitchFamily="34" charset="0"/>
            </a:endParaRPr>
          </a:p>
          <a:p>
            <a:r>
              <a:rPr lang="ru-RU" sz="2700" dirty="0">
                <a:solidFill>
                  <a:srgbClr val="FF0000"/>
                </a:solidFill>
                <a:latin typeface="Arial" panose="020B0604020202020204" pitchFamily="34" charset="0"/>
                <a:cs typeface="Arial" panose="020B0604020202020204" pitchFamily="34" charset="0"/>
              </a:rPr>
              <a:t>Milliy bron qilish tizimi </a:t>
            </a:r>
            <a:r>
              <a:rPr lang="ru-RU" sz="2700" dirty="0">
                <a:solidFill>
                  <a:srgbClr val="202124"/>
                </a:solidFill>
                <a:latin typeface="Arial" panose="020B0604020202020204" pitchFamily="34" charset="0"/>
                <a:cs typeface="Arial" panose="020B0604020202020204" pitchFamily="34" charset="0"/>
              </a:rPr>
              <a:t>– Mebooking.uz</a:t>
            </a:r>
          </a:p>
          <a:p>
            <a:endParaRPr lang="ru-RU" sz="2700" dirty="0">
              <a:solidFill>
                <a:srgbClr val="20212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833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t="3657" r="5806" b="9469"/>
          <a:stretch>
            <a:fillRect/>
          </a:stretch>
        </p:blipFill>
        <p:spPr>
          <a:xfrm>
            <a:off x="214744" y="473826"/>
            <a:ext cx="11912326" cy="6051665"/>
          </a:xfrm>
          <a:prstGeom prst="rect">
            <a:avLst/>
          </a:prstGeom>
        </p:spPr>
      </p:pic>
    </p:spTree>
    <p:extLst>
      <p:ext uri="{BB962C8B-B14F-4D97-AF65-F5344CB8AC3E}">
        <p14:creationId xmlns:p14="http://schemas.microsoft.com/office/powerpoint/2010/main" val="3157790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p:nvPr/>
        </p:nvSpPr>
        <p:spPr>
          <a:xfrm>
            <a:off x="1970116" y="493826"/>
            <a:ext cx="950006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500" b="1" dirty="0" smtClean="0">
                <a:solidFill>
                  <a:srgbClr val="0070C0"/>
                </a:solidFill>
                <a:latin typeface="Arial" panose="020B0604020202020204" pitchFamily="34" charset="0"/>
                <a:cs typeface="Arial" panose="020B0604020202020204" pitchFamily="34" charset="0"/>
              </a:rPr>
              <a:t>Процесс бронирования:</a:t>
            </a:r>
            <a:endParaRPr lang="ru-RU" sz="3500" b="1" dirty="0">
              <a:solidFill>
                <a:srgbClr val="0070C0"/>
              </a:solidFill>
              <a:latin typeface="Arial" panose="020B0604020202020204" pitchFamily="34" charset="0"/>
              <a:cs typeface="Arial" panose="020B0604020202020204" pitchFamily="34" charset="0"/>
            </a:endParaRPr>
          </a:p>
        </p:txBody>
      </p:sp>
      <p:pic>
        <p:nvPicPr>
          <p:cNvPr id="3" name="Picture 4" descr="Hotel Icon PNG рисунок, картинки и пнг прозрачный для бесплатной загрузки |  Pngtre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3696"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Прямая соединительная линия 3"/>
          <p:cNvCxnSpPr/>
          <p:nvPr/>
        </p:nvCxnSpPr>
        <p:spPr>
          <a:xfrm flipV="1">
            <a:off x="2060170" y="1487978"/>
            <a:ext cx="9293629" cy="33251"/>
          </a:xfrm>
          <a:prstGeom prst="line">
            <a:avLst/>
          </a:prstGeom>
        </p:spPr>
        <p:style>
          <a:lnRef idx="3">
            <a:schemeClr val="accent1"/>
          </a:lnRef>
          <a:fillRef idx="0">
            <a:schemeClr val="accent1"/>
          </a:fillRef>
          <a:effectRef idx="2">
            <a:schemeClr val="accent1"/>
          </a:effectRef>
          <a:fontRef idx="minor">
            <a:schemeClr val="tx1"/>
          </a:fontRef>
        </p:style>
      </p:cxnSp>
      <p:graphicFrame>
        <p:nvGraphicFramePr>
          <p:cNvPr id="5" name="Схема 4"/>
          <p:cNvGraphicFramePr/>
          <p:nvPr/>
        </p:nvGraphicFramePr>
        <p:xfrm>
          <a:off x="1425171" y="1625753"/>
          <a:ext cx="980532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1683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p:nvPr/>
        </p:nvSpPr>
        <p:spPr>
          <a:xfrm>
            <a:off x="1970116" y="493826"/>
            <a:ext cx="950006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ru-RU" sz="3500" b="1" dirty="0" smtClean="0">
                <a:solidFill>
                  <a:srgbClr val="0070C0"/>
                </a:solidFill>
                <a:latin typeface="Arial" panose="020B0604020202020204" pitchFamily="34" charset="0"/>
                <a:cs typeface="Arial" panose="020B0604020202020204" pitchFamily="34" charset="0"/>
              </a:rPr>
              <a:t>Bronlash</a:t>
            </a:r>
            <a:r>
              <a:rPr lang="ru-RU" sz="3500" b="1" dirty="0" smtClean="0">
                <a:solidFill>
                  <a:srgbClr val="0070C0"/>
                </a:solidFill>
                <a:latin typeface="Arial" panose="020B0604020202020204" pitchFamily="34" charset="0"/>
                <a:cs typeface="Arial" panose="020B0604020202020204" pitchFamily="34" charset="0"/>
              </a:rPr>
              <a:t> so'rovi: tafsilotlar</a:t>
            </a:r>
          </a:p>
        </p:txBody>
      </p:sp>
      <p:pic>
        <p:nvPicPr>
          <p:cNvPr id="3" name="Picture 4" descr="Hotel Icon PNG рисунок, картинки и пнг прозрачный для бесплатной загрузки |  Pngtre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3696"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Прямая соединительная линия 3"/>
          <p:cNvCxnSpPr/>
          <p:nvPr/>
        </p:nvCxnSpPr>
        <p:spPr>
          <a:xfrm flipV="1">
            <a:off x="2060170" y="1487978"/>
            <a:ext cx="9293629" cy="33251"/>
          </a:xfrm>
          <a:prstGeom prst="line">
            <a:avLst/>
          </a:prstGeom>
        </p:spPr>
        <p:style>
          <a:lnRef idx="3">
            <a:schemeClr val="accent1"/>
          </a:lnRef>
          <a:fillRef idx="0">
            <a:schemeClr val="accent1"/>
          </a:fillRef>
          <a:effectRef idx="2">
            <a:schemeClr val="accent1"/>
          </a:effectRef>
          <a:fontRef idx="minor">
            <a:schemeClr val="tx1"/>
          </a:fontRef>
        </p:style>
      </p:cxnSp>
      <p:sp>
        <p:nvSpPr>
          <p:cNvPr id="5" name="Прямоугольник 4"/>
          <p:cNvSpPr/>
          <p:nvPr/>
        </p:nvSpPr>
        <p:spPr>
          <a:xfrm>
            <a:off x="1420783" y="1984305"/>
            <a:ext cx="10598727" cy="4154170"/>
          </a:xfrm>
          <a:prstGeom prst="rect">
            <a:avLst/>
          </a:prstGeom>
        </p:spPr>
        <p:txBody>
          <a:bodyPr wrap="square">
            <a:spAutoFit/>
          </a:bodyPr>
          <a:lstStyle/>
          <a:p>
            <a:pPr marL="342900" indent="-342900">
              <a:buFont typeface="Wingdings" panose="05000000000000000000" pitchFamily="2" charset="2"/>
              <a:buChar char="ü"/>
            </a:pPr>
            <a:r>
              <a:rPr lang="ru-RU" sz="2200" dirty="0">
                <a:latin typeface="Arial" panose="020B0604020202020204" pitchFamily="34" charset="0"/>
                <a:cs typeface="Arial" panose="020B0604020202020204" pitchFamily="34" charset="0"/>
              </a:rPr>
              <a:t>kelish sanasi, kuni va vaqti;</a:t>
            </a:r>
          </a:p>
          <a:p>
            <a:pPr marL="342900" indent="-342900">
              <a:buFont typeface="Wingdings" panose="05000000000000000000" pitchFamily="2" charset="2"/>
              <a:buChar char="ü"/>
            </a:pPr>
            <a:r>
              <a:rPr lang="ru-RU" sz="2200" dirty="0">
                <a:latin typeface="Arial" panose="020B0604020202020204" pitchFamily="34" charset="0"/>
                <a:cs typeface="Arial" panose="020B0604020202020204" pitchFamily="34" charset="0"/>
              </a:rPr>
              <a:t>jo'nash sanasi, kuni va taxminiy vaqti;</a:t>
            </a:r>
          </a:p>
          <a:p>
            <a:pPr marL="342900" indent="-342900">
              <a:buFont typeface="Wingdings" panose="05000000000000000000" pitchFamily="2" charset="2"/>
              <a:buChar char="ü"/>
            </a:pPr>
            <a:r>
              <a:rPr lang="ru-RU" sz="2200" dirty="0">
                <a:latin typeface="Arial" panose="020B0604020202020204" pitchFamily="34" charset="0"/>
                <a:cs typeface="Arial" panose="020B0604020202020204" pitchFamily="34" charset="0"/>
              </a:rPr>
              <a:t>xona toifasi (bir kishilik, ikki kishilik, </a:t>
            </a:r>
            <a:r>
              <a:rPr lang="en-US" altLang="ru-RU" sz="2200" dirty="0">
                <a:latin typeface="Arial" panose="020B0604020202020204" pitchFamily="34" charset="0"/>
                <a:cs typeface="Arial" panose="020B0604020202020204" pitchFamily="34" charset="0"/>
              </a:rPr>
              <a:t>luks</a:t>
            </a:r>
            <a:r>
              <a:rPr lang="ru-RU" sz="2200" dirty="0">
                <a:latin typeface="Arial" panose="020B0604020202020204" pitchFamily="34" charset="0"/>
                <a:cs typeface="Arial" panose="020B0604020202020204" pitchFamily="34" charset="0"/>
              </a:rPr>
              <a:t>), odamlar soni;</a:t>
            </a:r>
          </a:p>
          <a:p>
            <a:pPr marL="342900" indent="-342900">
              <a:buFont typeface="Wingdings" panose="05000000000000000000" pitchFamily="2" charset="2"/>
              <a:buChar char="ü"/>
            </a:pPr>
            <a:r>
              <a:rPr lang="ru-RU" sz="2200" dirty="0">
                <a:latin typeface="Arial" panose="020B0604020202020204" pitchFamily="34" charset="0"/>
                <a:cs typeface="Arial" panose="020B0604020202020204" pitchFamily="34" charset="0"/>
              </a:rPr>
              <a:t>xonadagi xizmatlar (vanna, dush, televizor, muzlatgich va boshqalar);</a:t>
            </a:r>
          </a:p>
          <a:p>
            <a:pPr marL="342900" indent="-342900">
              <a:buFont typeface="Wingdings" panose="05000000000000000000" pitchFamily="2" charset="2"/>
              <a:buChar char="ü"/>
            </a:pPr>
            <a:r>
              <a:rPr lang="ru-RU" sz="2200" dirty="0">
                <a:latin typeface="Arial" panose="020B0604020202020204" pitchFamily="34" charset="0"/>
                <a:cs typeface="Arial" panose="020B0604020202020204" pitchFamily="34" charset="0"/>
              </a:rPr>
              <a:t>umumiy ovqatlanish xizmatlari (faqat nonushta, yarim pansion, to'liq pansion);</a:t>
            </a:r>
          </a:p>
          <a:p>
            <a:pPr marL="342900" indent="-342900">
              <a:buFont typeface="Wingdings" panose="05000000000000000000" pitchFamily="2" charset="2"/>
              <a:buChar char="ü"/>
            </a:pPr>
            <a:r>
              <a:rPr lang="ru-RU" sz="2200" dirty="0">
                <a:latin typeface="Arial" panose="020B0604020202020204" pitchFamily="34" charset="0"/>
                <a:cs typeface="Arial" panose="020B0604020202020204" pitchFamily="34" charset="0"/>
              </a:rPr>
              <a:t>narx (narxni ko'rsatayotganda, mijoz nima uchun to'lashini aniq aniqlash kerak: bu xona uchun, bir kunlik turar joy uchun, har bir rezident uchun va hokazolarni anglatadimi);</a:t>
            </a:r>
          </a:p>
          <a:p>
            <a:pPr marL="342900" indent="-342900">
              <a:buFont typeface="Wingdings" panose="05000000000000000000" pitchFamily="2" charset="2"/>
              <a:buChar char="ü"/>
            </a:pPr>
            <a:r>
              <a:rPr lang="ru-RU" sz="2200" dirty="0">
                <a:latin typeface="Arial" panose="020B0604020202020204" pitchFamily="34" charset="0"/>
                <a:cs typeface="Arial" panose="020B0604020202020204" pitchFamily="34" charset="0"/>
              </a:rPr>
              <a:t>kim to'laydi (familiyasi);</a:t>
            </a:r>
          </a:p>
          <a:p>
            <a:pPr marL="342900" indent="-342900">
              <a:buFont typeface="Wingdings" panose="05000000000000000000" pitchFamily="2" charset="2"/>
              <a:buChar char="ü"/>
            </a:pPr>
            <a:r>
              <a:rPr lang="ru-RU" sz="2200" dirty="0">
                <a:latin typeface="Arial" panose="020B0604020202020204" pitchFamily="34" charset="0"/>
                <a:cs typeface="Arial" panose="020B0604020202020204" pitchFamily="34" charset="0"/>
              </a:rPr>
              <a:t>to'lov turi (naqd yoki naqd bo'lmagan, kompaniya orqali hisob-kitob, kredit karta);</a:t>
            </a:r>
          </a:p>
          <a:p>
            <a:pPr marL="342900" indent="-342900">
              <a:buFont typeface="Wingdings" panose="05000000000000000000" pitchFamily="2" charset="2"/>
              <a:buChar char="ü"/>
            </a:pPr>
            <a:r>
              <a:rPr lang="ru-RU" sz="2200" dirty="0">
                <a:latin typeface="Arial" panose="020B0604020202020204" pitchFamily="34" charset="0"/>
                <a:cs typeface="Arial" panose="020B0604020202020204" pitchFamily="34" charset="0"/>
              </a:rPr>
              <a:t>maxsus so'rovlar (restoranda stolni oldindan bron qilish, transfer, xonada uy hayvonlari va boshqalar).</a:t>
            </a:r>
          </a:p>
        </p:txBody>
      </p:sp>
    </p:spTree>
    <p:extLst>
      <p:ext uri="{BB962C8B-B14F-4D97-AF65-F5344CB8AC3E}">
        <p14:creationId xmlns:p14="http://schemas.microsoft.com/office/powerpoint/2010/main" val="501796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p:nvPr/>
        </p:nvSpPr>
        <p:spPr>
          <a:xfrm>
            <a:off x="1991995" y="493827"/>
            <a:ext cx="936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500" b="1" dirty="0" smtClean="0">
                <a:solidFill>
                  <a:srgbClr val="0070C0"/>
                </a:solidFill>
                <a:latin typeface="Arial" panose="020B0604020202020204" pitchFamily="34" charset="0"/>
                <a:cs typeface="Arial" panose="020B0604020202020204" pitchFamily="34" charset="0"/>
              </a:rPr>
              <a:t>Telefon odobi: qoidalar</a:t>
            </a:r>
          </a:p>
        </p:txBody>
      </p:sp>
      <p:pic>
        <p:nvPicPr>
          <p:cNvPr id="9" name="Picture 4" descr="Hotel Icon PNG рисунок, картинки и пнг прозрачный для бесплатной загрузки |  Pngtre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575"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Прямая соединительная линия 9"/>
          <p:cNvCxnSpPr/>
          <p:nvPr/>
        </p:nvCxnSpPr>
        <p:spPr>
          <a:xfrm flipV="1">
            <a:off x="2060170" y="1496291"/>
            <a:ext cx="9293629" cy="33251"/>
          </a:xfrm>
          <a:prstGeom prst="line">
            <a:avLst/>
          </a:prstGeom>
        </p:spPr>
        <p:style>
          <a:lnRef idx="3">
            <a:schemeClr val="accent1"/>
          </a:lnRef>
          <a:fillRef idx="0">
            <a:schemeClr val="accent1"/>
          </a:fillRef>
          <a:effectRef idx="2">
            <a:schemeClr val="accent1"/>
          </a:effectRef>
          <a:fontRef idx="minor">
            <a:schemeClr val="tx1"/>
          </a:fontRef>
        </p:style>
      </p:cxnSp>
      <p:sp>
        <p:nvSpPr>
          <p:cNvPr id="3" name="AutoShape 2" descr="⬇ Скачать картинки Ожидание звонка, стоковые фото Ожидание звонка в хорошем  качестве | Depositph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ru-RU" dirty="0"/>
          </a:p>
        </p:txBody>
      </p:sp>
      <p:sp>
        <p:nvSpPr>
          <p:cNvPr id="12" name="Прямоугольник 11"/>
          <p:cNvSpPr/>
          <p:nvPr/>
        </p:nvSpPr>
        <p:spPr>
          <a:xfrm>
            <a:off x="811876" y="2029891"/>
            <a:ext cx="10541923" cy="3359150"/>
          </a:xfrm>
          <a:prstGeom prst="rect">
            <a:avLst/>
          </a:prstGeom>
        </p:spPr>
        <p:txBody>
          <a:bodyPr wrap="square">
            <a:spAutoFit/>
          </a:bodyPr>
          <a:lstStyle/>
          <a:p>
            <a:pPr algn="just">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1. </a:t>
            </a:r>
            <a:r>
              <a:rPr lang="ru-RU" sz="2000" dirty="0">
                <a:solidFill>
                  <a:srgbClr val="FF0000"/>
                </a:solidFill>
                <a:latin typeface="Arial" panose="020B0604020202020204" pitchFamily="34" charset="0"/>
                <a:ea typeface="Calibri" panose="020F0502020204030204" pitchFamily="34" charset="0"/>
                <a:cs typeface="Arial" panose="020B0604020202020204" pitchFamily="34" charset="0"/>
              </a:rPr>
              <a:t>O'zingizni kutmang.</a:t>
            </a:r>
            <a:r>
              <a:rPr lang="ru-RU" sz="2000" dirty="0">
                <a:latin typeface="Arial" panose="020B0604020202020204" pitchFamily="34" charset="0"/>
                <a:ea typeface="Calibri" panose="020F0502020204030204" pitchFamily="34" charset="0"/>
                <a:cs typeface="Arial" panose="020B0604020202020204" pitchFamily="34" charset="0"/>
              </a:rPr>
              <a:t> Telefonni iloji boricha tezroq olishga harakat qiling. Yodingizda bo'lsin, odob-axloq qoidalari telefonni uchinchidan kechiktirmasdan ko'tarishni talab qiladi</a:t>
            </a:r>
          </a:p>
          <a:p>
            <a:pPr algn="just">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Qo'ng'iroq (12 soniya).</a:t>
            </a:r>
          </a:p>
          <a:p>
            <a:pPr algn="just">
              <a:lnSpc>
                <a:spcPct val="107000"/>
              </a:lnSpc>
              <a:spcAft>
                <a:spcPts val="800"/>
              </a:spcAft>
            </a:pPr>
            <a:r>
              <a:rPr lang="ru-RU" sz="2000" i="1" dirty="0">
                <a:latin typeface="Arial" panose="020B0604020202020204" pitchFamily="34" charset="0"/>
                <a:ea typeface="Calibri" panose="020F0502020204030204" pitchFamily="34" charset="0"/>
                <a:cs typeface="Arial" panose="020B0604020202020204" pitchFamily="34" charset="0"/>
              </a:rPr>
              <a:t> </a:t>
            </a:r>
            <a:r>
              <a:rPr lang="ru-RU" sz="2000" dirty="0" smtClean="0">
                <a:latin typeface="Arial" panose="020B0604020202020204" pitchFamily="34" charset="0"/>
                <a:ea typeface="Calibri" panose="020F0502020204030204" pitchFamily="34" charset="0"/>
                <a:cs typeface="Arial" panose="020B0604020202020204" pitchFamily="34" charset="0"/>
              </a:rPr>
              <a:t>2</a:t>
            </a:r>
            <a:r>
              <a:rPr lang="ru-RU" sz="2000" dirty="0">
                <a:latin typeface="Arial" panose="020B0604020202020204" pitchFamily="34" charset="0"/>
                <a:ea typeface="Calibri" panose="020F0502020204030204" pitchFamily="34" charset="0"/>
                <a:cs typeface="Arial" panose="020B0604020202020204" pitchFamily="34" charset="0"/>
              </a:rPr>
              <a:t>. </a:t>
            </a:r>
            <a:r>
              <a:rPr lang="ru-RU" sz="2000" dirty="0">
                <a:solidFill>
                  <a:srgbClr val="FF0000"/>
                </a:solidFill>
                <a:latin typeface="Arial" panose="020B0604020202020204" pitchFamily="34" charset="0"/>
                <a:ea typeface="Calibri" panose="020F0502020204030204" pitchFamily="34" charset="0"/>
                <a:cs typeface="Arial" panose="020B0604020202020204" pitchFamily="34" charset="0"/>
              </a:rPr>
              <a:t>O'zingizni tanishtiring.</a:t>
            </a:r>
            <a:r>
              <a:rPr lang="ru-RU" sz="2000" dirty="0">
                <a:latin typeface="Arial" panose="020B0604020202020204" pitchFamily="34" charset="0"/>
                <a:ea typeface="Calibri" panose="020F0502020204030204" pitchFamily="34" charset="0"/>
                <a:cs typeface="Arial" panose="020B0604020202020204" pitchFamily="34" charset="0"/>
              </a:rPr>
              <a:t> Telefonni oling, salom ayting, mehmonxonani nomlang, ismingiz, qanday yordam berishingizni belgilang.</a:t>
            </a:r>
          </a:p>
          <a:p>
            <a:pPr algn="just">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a:t>
            </a:r>
            <a:r>
              <a:rPr lang="ru-RU" sz="2000" dirty="0" smtClean="0">
                <a:latin typeface="Arial" panose="020B0604020202020204" pitchFamily="34" charset="0"/>
                <a:ea typeface="Calibri" panose="020F0502020204030204" pitchFamily="34" charset="0"/>
                <a:cs typeface="Arial" panose="020B0604020202020204" pitchFamily="34" charset="0"/>
              </a:rPr>
              <a:t>3</a:t>
            </a:r>
            <a:r>
              <a:rPr lang="ru-RU" sz="2000" dirty="0">
                <a:latin typeface="Arial" panose="020B0604020202020204" pitchFamily="34" charset="0"/>
                <a:ea typeface="Calibri" panose="020F0502020204030204" pitchFamily="34" charset="0"/>
                <a:cs typeface="Arial" panose="020B0604020202020204" pitchFamily="34" charset="0"/>
              </a:rPr>
              <a:t>. </a:t>
            </a:r>
            <a:r>
              <a:rPr lang="ru-RU" sz="2000" dirty="0">
                <a:solidFill>
                  <a:srgbClr val="FF0000"/>
                </a:solidFill>
                <a:latin typeface="Arial" panose="020B0604020202020204" pitchFamily="34" charset="0"/>
                <a:ea typeface="Calibri" panose="020F0502020204030204" pitchFamily="34" charset="0"/>
                <a:cs typeface="Arial" panose="020B0604020202020204" pitchFamily="34" charset="0"/>
              </a:rPr>
              <a:t>Telefonda gaplashganda ham tabassum qiling</a:t>
            </a:r>
            <a:r>
              <a:rPr lang="ru-RU" sz="2000" dirty="0">
                <a:latin typeface="Arial" panose="020B0604020202020204" pitchFamily="34" charset="0"/>
                <a:ea typeface="Calibri" panose="020F0502020204030204" pitchFamily="34" charset="0"/>
                <a:cs typeface="Arial" panose="020B0604020202020204" pitchFamily="34" charset="0"/>
              </a:rPr>
              <a:t>. Qoida tariqasida, suhbatdoshingiz buni his qiladi. Tabassum sizning munosabatingizning belgisidir, u suhbatdoshni tinchlantiradi va unga aloqa o'rnatishga yordam beradi. Sizning kayfiyatingiz telefon orqali etkazilishini unutmang. </a:t>
            </a:r>
            <a:endParaRPr lang="ru-RU" sz="2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51242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p:nvPr/>
        </p:nvSpPr>
        <p:spPr>
          <a:xfrm>
            <a:off x="1991995" y="493827"/>
            <a:ext cx="936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500" b="1" dirty="0" smtClean="0">
                <a:solidFill>
                  <a:srgbClr val="0070C0"/>
                </a:solidFill>
                <a:latin typeface="Arial" panose="020B0604020202020204" pitchFamily="34" charset="0"/>
                <a:cs typeface="Arial" panose="020B0604020202020204" pitchFamily="34" charset="0"/>
                <a:sym typeface="+mn-ea"/>
              </a:rPr>
              <a:t>Telefon odobi: qoidalar</a:t>
            </a:r>
            <a:r>
              <a:rPr lang="ru-RU" sz="3500" b="1" dirty="0" smtClean="0">
                <a:solidFill>
                  <a:srgbClr val="0070C0"/>
                </a:solidFill>
                <a:latin typeface="Arial" panose="020B0604020202020204" pitchFamily="34" charset="0"/>
                <a:cs typeface="Arial" panose="020B0604020202020204" pitchFamily="34" charset="0"/>
              </a:rPr>
              <a:t> </a:t>
            </a:r>
          </a:p>
        </p:txBody>
      </p:sp>
      <p:pic>
        <p:nvPicPr>
          <p:cNvPr id="5" name="Picture 4" descr="Hotel Icon PNG рисунок, картинки и пнг прозрачный для бесплатной загрузки |  Pngtre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575"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единительная линия 5"/>
          <p:cNvCxnSpPr/>
          <p:nvPr/>
        </p:nvCxnSpPr>
        <p:spPr>
          <a:xfrm flipV="1">
            <a:off x="2060170" y="1463040"/>
            <a:ext cx="9293629" cy="33251"/>
          </a:xfrm>
          <a:prstGeom prst="line">
            <a:avLst/>
          </a:prstGeom>
        </p:spPr>
        <p:style>
          <a:lnRef idx="3">
            <a:schemeClr val="accent1"/>
          </a:lnRef>
          <a:fillRef idx="0">
            <a:schemeClr val="accent1"/>
          </a:fillRef>
          <a:effectRef idx="2">
            <a:schemeClr val="accent1"/>
          </a:effectRef>
          <a:fontRef idx="minor">
            <a:schemeClr val="tx1"/>
          </a:fontRef>
        </p:style>
      </p:cxnSp>
      <p:sp>
        <p:nvSpPr>
          <p:cNvPr id="8" name="Прямоугольник 7"/>
          <p:cNvSpPr/>
          <p:nvPr/>
        </p:nvSpPr>
        <p:spPr>
          <a:xfrm>
            <a:off x="841029" y="1891938"/>
            <a:ext cx="10372840" cy="4243705"/>
          </a:xfrm>
          <a:prstGeom prst="rect">
            <a:avLst/>
          </a:prstGeom>
        </p:spPr>
        <p:txBody>
          <a:bodyPr wrap="square">
            <a:spAutoFit/>
          </a:bodyPr>
          <a:lstStyle/>
          <a:p>
            <a:pPr algn="just">
              <a:lnSpc>
                <a:spcPct val="107000"/>
              </a:lnSpc>
              <a:spcAft>
                <a:spcPts val="800"/>
              </a:spcAft>
            </a:pPr>
            <a:r>
              <a:rPr lang="ru-RU" sz="2000" i="1" dirty="0" smtClean="0">
                <a:latin typeface="Arial" panose="020B0604020202020204" pitchFamily="34" charset="0"/>
                <a:ea typeface="Calibri" panose="020F0502020204030204" pitchFamily="34" charset="0"/>
                <a:cs typeface="Arial" panose="020B0604020202020204" pitchFamily="34" charset="0"/>
              </a:rPr>
              <a:t>4. </a:t>
            </a:r>
            <a:r>
              <a:rPr lang="ru-RU" sz="2000" dirty="0">
                <a:solidFill>
                  <a:srgbClr val="FF0000"/>
                </a:solidFill>
                <a:latin typeface="Arial" panose="020B0604020202020204" pitchFamily="34" charset="0"/>
                <a:ea typeface="Calibri" panose="020F0502020204030204" pitchFamily="34" charset="0"/>
                <a:cs typeface="Arial" panose="020B0604020202020204" pitchFamily="34" charset="0"/>
              </a:rPr>
              <a:t>Suhbatdoshga e'tibor qarating.</a:t>
            </a:r>
            <a:r>
              <a:rPr lang="ru-RU" sz="2000" dirty="0">
                <a:latin typeface="Arial" panose="020B0604020202020204" pitchFamily="34" charset="0"/>
                <a:ea typeface="Calibri" panose="020F0502020204030204" pitchFamily="34" charset="0"/>
                <a:cs typeface="Arial" panose="020B0604020202020204" pitchFamily="34" charset="0"/>
              </a:rPr>
              <a:t> Har bir qo'ng'iroq qiluvchi har doim kutilgan aziz mehmondir, u bilan xushmuomala yoki sovuq bo'lmaslik shunchaki mumkin emas. Muhimi, siz QANDAY gapirasiz. Haddan tashqari holatlardan qochish kerak: juda tez yoki juda sekin gapirmaslik kerak, juda jim yoki juda baland ovozda gapirmaslik kerak, so'zlarni "yutmaslik" yoki ularni cho'zmaslik, shuningdek, xalq va jargon burilishlarini suiiste'mol qilish kerak. Ovoz ohangi faqat do'stona va mehmondo'st. Suhbatdoshga u haqiqatan ham eshitilgan va tinglanganligini tushuntirish kerak.</a:t>
            </a:r>
          </a:p>
          <a:p>
            <a:pPr algn="just">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 5. </a:t>
            </a:r>
            <a:r>
              <a:rPr lang="ru-RU" sz="2000" dirty="0">
                <a:solidFill>
                  <a:srgbClr val="FF0000"/>
                </a:solidFill>
                <a:latin typeface="Arial" panose="020B0604020202020204" pitchFamily="34" charset="0"/>
                <a:ea typeface="Calibri" panose="020F0502020204030204" pitchFamily="34" charset="0"/>
                <a:cs typeface="Arial" panose="020B0604020202020204" pitchFamily="34" charset="0"/>
              </a:rPr>
              <a:t>Asosiy savollarga javob oling.</a:t>
            </a:r>
            <a:r>
              <a:rPr lang="ru-RU" sz="2000" dirty="0">
                <a:latin typeface="Arial" panose="020B0604020202020204" pitchFamily="34" charset="0"/>
                <a:ea typeface="Calibri" panose="020F0502020204030204" pitchFamily="34" charset="0"/>
                <a:cs typeface="Arial" panose="020B0604020202020204" pitchFamily="34" charset="0"/>
              </a:rPr>
              <a:t> Mijozdan unga qanday yordam berish haqida to'liq tasavvurga ega bo'lish uchun ularni albatta olish kerak.</a:t>
            </a:r>
          </a:p>
          <a:p>
            <a:pPr algn="just">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6. </a:t>
            </a:r>
            <a:r>
              <a:rPr lang="ru-RU" sz="2000" dirty="0">
                <a:solidFill>
                  <a:srgbClr val="FF0000"/>
                </a:solidFill>
                <a:latin typeface="Arial" panose="020B0604020202020204" pitchFamily="34" charset="0"/>
                <a:ea typeface="Calibri" panose="020F0502020204030204" pitchFamily="34" charset="0"/>
                <a:cs typeface="Arial" panose="020B0604020202020204" pitchFamily="34" charset="0"/>
              </a:rPr>
              <a:t>Javoblaringiz</a:t>
            </a:r>
            <a:r>
              <a:rPr lang="en-US" altLang="ru-RU" sz="2000" dirty="0">
                <a:solidFill>
                  <a:srgbClr val="FF0000"/>
                </a:solidFill>
                <a:latin typeface="Arial" panose="020B0604020202020204" pitchFamily="34" charset="0"/>
                <a:ea typeface="Calibri" panose="020F0502020204030204" pitchFamily="34" charset="0"/>
                <a:cs typeface="Arial" panose="020B0604020202020204" pitchFamily="34" charset="0"/>
              </a:rPr>
              <a:t>da</a:t>
            </a:r>
            <a:r>
              <a:rPr lang="ru-RU" sz="2000" dirty="0">
                <a:solidFill>
                  <a:srgbClr val="FF0000"/>
                </a:solidFill>
                <a:latin typeface="Arial" panose="020B0604020202020204" pitchFamily="34" charset="0"/>
                <a:ea typeface="Calibri" panose="020F0502020204030204" pitchFamily="34" charset="0"/>
                <a:cs typeface="Arial" panose="020B0604020202020204" pitchFamily="34" charset="0"/>
              </a:rPr>
              <a:t> aniq </a:t>
            </a:r>
            <a:r>
              <a:rPr lang="en-US" altLang="ru-RU" sz="2000" dirty="0">
                <a:solidFill>
                  <a:srgbClr val="FF0000"/>
                </a:solidFill>
                <a:latin typeface="Arial" panose="020B0604020202020204" pitchFamily="34" charset="0"/>
                <a:ea typeface="Calibri" panose="020F0502020204030204" pitchFamily="34" charset="0"/>
                <a:cs typeface="Arial" panose="020B0604020202020204" pitchFamily="34" charset="0"/>
              </a:rPr>
              <a:t>turing</a:t>
            </a:r>
            <a:r>
              <a:rPr lang="ru-RU" sz="2000" dirty="0">
                <a:latin typeface="Arial" panose="020B0604020202020204" pitchFamily="34" charset="0"/>
                <a:ea typeface="Calibri" panose="020F0502020204030204" pitchFamily="34" charset="0"/>
                <a:cs typeface="Arial" panose="020B0604020202020204" pitchFamily="34" charset="0"/>
              </a:rPr>
              <a:t>. Yana bir bor so'rashingiz mumkin. Suhbat oxirida uning savollariga aniq javob bering. Telefon orqali eng samarali savdo qilish uchun barcha materiallar qo'lda bo'lishi kerak.</a:t>
            </a:r>
          </a:p>
        </p:txBody>
      </p:sp>
    </p:spTree>
    <p:extLst>
      <p:ext uri="{BB962C8B-B14F-4D97-AF65-F5344CB8AC3E}">
        <p14:creationId xmlns:p14="http://schemas.microsoft.com/office/powerpoint/2010/main" val="1590098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otel Icon PNG рисунок, картинки и пнг прозрачный для бесплатной загрузки |  Pngtre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1445" y="682534"/>
            <a:ext cx="1836420" cy="183642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130378" y="788033"/>
            <a:ext cx="9220399" cy="2048318"/>
          </a:xfrm>
          <a:prstGeom prst="rect">
            <a:avLst/>
          </a:prstGeom>
        </p:spPr>
        <p:txBody>
          <a:bodyPr wrap="square">
            <a:spAutoFit/>
          </a:bodyPr>
          <a:lstStyle/>
          <a:p>
            <a:pPr>
              <a:lnSpc>
                <a:spcPct val="107000"/>
              </a:lnSpc>
              <a:spcAft>
                <a:spcPts val="800"/>
              </a:spcAft>
            </a:pPr>
            <a:r>
              <a:rPr lang="uz-Latn-UZ" sz="2400" dirty="0" smtClean="0">
                <a:latin typeface="Arial" pitchFamily="34" charset="0"/>
                <a:cs typeface="Arial" pitchFamily="34" charset="0"/>
              </a:rPr>
              <a:t>Qabul qilish va joylashtirish xizmati </a:t>
            </a:r>
            <a:r>
              <a:rPr lang="uz-Latn-UZ" sz="2400" dirty="0" smtClean="0">
                <a:solidFill>
                  <a:srgbClr val="FF0000"/>
                </a:solidFill>
                <a:latin typeface="Arial" pitchFamily="34" charset="0"/>
                <a:cs typeface="Arial" pitchFamily="34" charset="0"/>
              </a:rPr>
              <a:t>mehmonxonaning yuzi </a:t>
            </a:r>
            <a:r>
              <a:rPr lang="uz-Latn-UZ" sz="2400" dirty="0" smtClean="0">
                <a:latin typeface="Arial" pitchFamily="34" charset="0"/>
                <a:cs typeface="Arial" pitchFamily="34" charset="0"/>
              </a:rPr>
              <a:t>hisoblanadi. Umuman olganda, mehmonxonaning </a:t>
            </a:r>
            <a:r>
              <a:rPr lang="uz-Latn-UZ" sz="2400" dirty="0" smtClean="0">
                <a:solidFill>
                  <a:srgbClr val="FF0000"/>
                </a:solidFill>
                <a:latin typeface="Arial" pitchFamily="34" charset="0"/>
                <a:cs typeface="Arial" pitchFamily="34" charset="0"/>
              </a:rPr>
              <a:t>birinchi, eng kuchli taassurotlari</a:t>
            </a:r>
            <a:r>
              <a:rPr lang="uz-Latn-UZ" sz="2400" dirty="0" smtClean="0">
                <a:latin typeface="Arial" pitchFamily="34" charset="0"/>
                <a:cs typeface="Arial" pitchFamily="34" charset="0"/>
              </a:rPr>
              <a:t> ko'p jihatdan mehmonni qanday qabul qilishiga va kerakli rasmiyatchilik va so'rovlar qanchalik tez bajarilishiga bog'liq va bu </a:t>
            </a:r>
            <a:r>
              <a:rPr lang="uz-Latn-UZ" sz="2400" dirty="0" smtClean="0">
                <a:solidFill>
                  <a:srgbClr val="FF0000"/>
                </a:solidFill>
                <a:latin typeface="Arial" pitchFamily="34" charset="0"/>
                <a:cs typeface="Arial" pitchFamily="34" charset="0"/>
              </a:rPr>
              <a:t>ijobiy bo'lib qolishi juda muhimdir</a:t>
            </a:r>
            <a:r>
              <a:rPr lang="uz-Latn-UZ" sz="2400" dirty="0" smtClean="0">
                <a:latin typeface="Arial" pitchFamily="34" charset="0"/>
                <a:cs typeface="Arial" pitchFamily="34" charset="0"/>
              </a:rPr>
              <a:t>.</a:t>
            </a:r>
            <a:endParaRPr lang="ru-RU" sz="2400" dirty="0">
              <a:effectLst/>
              <a:latin typeface="Arial" pitchFamily="34" charset="0"/>
              <a:ea typeface="Calibri" panose="020F0502020204030204" pitchFamily="34" charset="0"/>
              <a:cs typeface="Arial" pitchFamily="34" charset="0"/>
            </a:endParaRPr>
          </a:p>
        </p:txBody>
      </p:sp>
      <p:pic>
        <p:nvPicPr>
          <p:cNvPr id="2050" name="Picture 2" descr="How to Engage with Hotel Guests when they Arriv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7209" y="3217499"/>
            <a:ext cx="6276975" cy="3114676"/>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606234" y="3261815"/>
            <a:ext cx="4244440" cy="3416320"/>
          </a:xfrm>
          <a:prstGeom prst="rect">
            <a:avLst/>
          </a:prstGeom>
        </p:spPr>
        <p:txBody>
          <a:bodyPr wrap="square">
            <a:spAutoFit/>
          </a:bodyPr>
          <a:lstStyle/>
          <a:p>
            <a:pPr algn="ctr"/>
            <a:r>
              <a:rPr lang="uz-Latn-UZ" sz="2400" b="1" dirty="0" smtClean="0">
                <a:solidFill>
                  <a:srgbClr val="FF0000"/>
                </a:solidFill>
                <a:latin typeface="Arial" pitchFamily="34" charset="0"/>
                <a:cs typeface="Arial" pitchFamily="34" charset="0"/>
              </a:rPr>
              <a:t>Qabul qilish va joylashtirish xizmatining asosiy maqsadlari va strategiyalari mehmonlarga eng yuqori sifatli xizmatlarni taqdim etish, shuningdek, </a:t>
            </a:r>
            <a:r>
              <a:rPr lang="en-US" sz="2400" b="1" dirty="0" err="1" smtClean="0">
                <a:solidFill>
                  <a:srgbClr val="FF0000"/>
                </a:solidFill>
                <a:latin typeface="Arial" pitchFamily="34" charset="0"/>
                <a:cs typeface="Arial" pitchFamily="34" charset="0"/>
              </a:rPr>
              <a:t>bandlik</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ulushini</a:t>
            </a:r>
            <a:r>
              <a:rPr lang="uz-Latn-UZ" sz="2400" b="1" dirty="0" smtClean="0">
                <a:solidFill>
                  <a:srgbClr val="FF0000"/>
                </a:solidFill>
                <a:latin typeface="Arial" pitchFamily="34" charset="0"/>
                <a:cs typeface="Arial" pitchFamily="34" charset="0"/>
              </a:rPr>
              <a:t> va mehmonxona foydasini oshirishdan iborat.</a:t>
            </a:r>
            <a:endParaRPr lang="ru-RU" sz="22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918458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p:nvPr/>
        </p:nvSpPr>
        <p:spPr>
          <a:xfrm>
            <a:off x="1991995" y="493827"/>
            <a:ext cx="936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500" b="1" dirty="0" err="1">
                <a:solidFill>
                  <a:srgbClr val="0070C0"/>
                </a:solidFill>
                <a:latin typeface="Arial" panose="020B0604020202020204" pitchFamily="34" charset="0"/>
                <a:cs typeface="Arial" panose="020B0604020202020204" pitchFamily="34" charset="0"/>
                <a:sym typeface="+mn-ea"/>
              </a:rPr>
              <a:t>Telefon</a:t>
            </a:r>
            <a:r>
              <a:rPr lang="ru-RU" sz="3500" b="1" dirty="0">
                <a:solidFill>
                  <a:srgbClr val="0070C0"/>
                </a:solidFill>
                <a:latin typeface="Arial" panose="020B0604020202020204" pitchFamily="34" charset="0"/>
                <a:cs typeface="Arial" panose="020B0604020202020204" pitchFamily="34" charset="0"/>
                <a:sym typeface="+mn-ea"/>
              </a:rPr>
              <a:t> </a:t>
            </a:r>
            <a:r>
              <a:rPr lang="ru-RU" sz="3500" b="1" dirty="0" err="1">
                <a:solidFill>
                  <a:srgbClr val="0070C0"/>
                </a:solidFill>
                <a:latin typeface="Arial" panose="020B0604020202020204" pitchFamily="34" charset="0"/>
                <a:cs typeface="Arial" panose="020B0604020202020204" pitchFamily="34" charset="0"/>
                <a:sym typeface="+mn-ea"/>
              </a:rPr>
              <a:t>odobi</a:t>
            </a:r>
            <a:r>
              <a:rPr lang="ru-RU" sz="3500" b="1" dirty="0">
                <a:solidFill>
                  <a:srgbClr val="0070C0"/>
                </a:solidFill>
                <a:latin typeface="Arial" panose="020B0604020202020204" pitchFamily="34" charset="0"/>
                <a:cs typeface="Arial" panose="020B0604020202020204" pitchFamily="34" charset="0"/>
                <a:sym typeface="+mn-ea"/>
              </a:rPr>
              <a:t>: </a:t>
            </a:r>
            <a:r>
              <a:rPr lang="ru-RU" sz="3500" b="1" dirty="0" err="1">
                <a:solidFill>
                  <a:srgbClr val="0070C0"/>
                </a:solidFill>
                <a:latin typeface="Arial" panose="020B0604020202020204" pitchFamily="34" charset="0"/>
                <a:cs typeface="Arial" panose="020B0604020202020204" pitchFamily="34" charset="0"/>
                <a:sym typeface="+mn-ea"/>
              </a:rPr>
              <a:t>qoidalar</a:t>
            </a:r>
            <a:r>
              <a:rPr lang="ru-RU" sz="3500" b="1" dirty="0">
                <a:solidFill>
                  <a:srgbClr val="0070C0"/>
                </a:solidFill>
                <a:latin typeface="Arial" panose="020B0604020202020204" pitchFamily="34" charset="0"/>
                <a:cs typeface="Arial" panose="020B0604020202020204" pitchFamily="34" charset="0"/>
              </a:rPr>
              <a:t> </a:t>
            </a:r>
          </a:p>
        </p:txBody>
      </p:sp>
      <p:pic>
        <p:nvPicPr>
          <p:cNvPr id="4" name="Picture 4" descr="Hotel Icon PNG рисунок, картинки и пнг прозрачный для бесплатной загрузки |  Pngtre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575"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Прямая соединительная линия 4"/>
          <p:cNvCxnSpPr/>
          <p:nvPr/>
        </p:nvCxnSpPr>
        <p:spPr>
          <a:xfrm flipV="1">
            <a:off x="2060170" y="1463040"/>
            <a:ext cx="9293629" cy="33251"/>
          </a:xfrm>
          <a:prstGeom prst="line">
            <a:avLst/>
          </a:prstGeom>
        </p:spPr>
        <p:style>
          <a:lnRef idx="3">
            <a:schemeClr val="accent1"/>
          </a:lnRef>
          <a:fillRef idx="0">
            <a:schemeClr val="accent1"/>
          </a:fillRef>
          <a:effectRef idx="2">
            <a:schemeClr val="accent1"/>
          </a:effectRef>
          <a:fontRef idx="minor">
            <a:schemeClr val="tx1"/>
          </a:fontRef>
        </p:style>
      </p:cxnSp>
      <p:sp>
        <p:nvSpPr>
          <p:cNvPr id="6" name="Прямоугольник 5"/>
          <p:cNvSpPr/>
          <p:nvPr/>
        </p:nvSpPr>
        <p:spPr>
          <a:xfrm>
            <a:off x="919940" y="1900251"/>
            <a:ext cx="10327179" cy="4017645"/>
          </a:xfrm>
          <a:prstGeom prst="rect">
            <a:avLst/>
          </a:prstGeom>
        </p:spPr>
        <p:txBody>
          <a:bodyPr wrap="square">
            <a:spAutoFit/>
          </a:bodyPr>
          <a:lstStyle/>
          <a:p>
            <a:pPr algn="just">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7. </a:t>
            </a:r>
            <a:r>
              <a:rPr lang="ru-RU" sz="2000" dirty="0">
                <a:solidFill>
                  <a:srgbClr val="FF0000"/>
                </a:solidFill>
                <a:latin typeface="Arial" panose="020B0604020202020204" pitchFamily="34" charset="0"/>
                <a:ea typeface="Calibri" panose="020F0502020204030204" pitchFamily="34" charset="0"/>
                <a:cs typeface="Arial" panose="020B0604020202020204" pitchFamily="34" charset="0"/>
              </a:rPr>
              <a:t>Qisqa bo'ling.</a:t>
            </a:r>
            <a:r>
              <a:rPr lang="ru-RU" sz="2000" dirty="0">
                <a:latin typeface="Arial" panose="020B0604020202020204" pitchFamily="34" charset="0"/>
                <a:ea typeface="Calibri" panose="020F0502020204030204" pitchFamily="34" charset="0"/>
                <a:cs typeface="Arial" panose="020B0604020202020204" pitchFamily="34" charset="0"/>
              </a:rPr>
              <a:t> Telefonda gaplashayotganda, mehmonxonaga qo'ng'iroq qilmoqchi bo'lganlar haqida unutmang va agar telefon uzoq vaqt band bo'lsa, urinishni to'xtatishi mumkin. Agar mijoz bilan suhbatingiz davomida boshqa qo'ng'iroq jiringlasa, oxirgi qo'ng'iroq qiluvchidan uning telefon raqamini so'rang va qo'ng'iroq tugagach, qayta qo'ng'iroq qiling. </a:t>
            </a:r>
          </a:p>
          <a:p>
            <a:pPr algn="just">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8. Mijoz bilan telefon orqali suhbat davomida unga faks yoki pochta orqali qo'shimcha ma'lumot yuborishni taklif qiling. </a:t>
            </a:r>
            <a:r>
              <a:rPr lang="ru-RU" sz="2000" dirty="0">
                <a:solidFill>
                  <a:srgbClr val="FF0000"/>
                </a:solidFill>
                <a:latin typeface="Arial" panose="020B0604020202020204" pitchFamily="34" charset="0"/>
                <a:ea typeface="Calibri" panose="020F0502020204030204" pitchFamily="34" charset="0"/>
                <a:cs typeface="Arial" panose="020B0604020202020204" pitchFamily="34" charset="0"/>
              </a:rPr>
              <a:t>Qo'ng'iroq uchun suhbatdoshga rahmat aytishni unutmang.</a:t>
            </a:r>
          </a:p>
          <a:p>
            <a:pPr algn="just">
              <a:lnSpc>
                <a:spcPct val="107000"/>
              </a:lnSpc>
              <a:spcAft>
                <a:spcPts val="800"/>
              </a:spcAft>
            </a:pPr>
            <a:endParaRPr lang="ru-RU" sz="20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ru-RU" sz="2000" dirty="0">
                <a:latin typeface="Arial" panose="020B0604020202020204" pitchFamily="34" charset="0"/>
                <a:ea typeface="Calibri" panose="020F0502020204030204" pitchFamily="34" charset="0"/>
                <a:cs typeface="Arial" panose="020B0604020202020204" pitchFamily="34" charset="0"/>
              </a:rPr>
              <a:t>9. </a:t>
            </a:r>
            <a:r>
              <a:rPr lang="ru-RU" sz="2000" dirty="0">
                <a:solidFill>
                  <a:srgbClr val="FF0000"/>
                </a:solidFill>
                <a:latin typeface="Arial" panose="020B0604020202020204" pitchFamily="34" charset="0"/>
                <a:ea typeface="Calibri" panose="020F0502020204030204" pitchFamily="34" charset="0"/>
                <a:cs typeface="Arial" panose="020B0604020202020204" pitchFamily="34" charset="0"/>
              </a:rPr>
              <a:t>Mehmon bilan gaplashayotganda keraksiz harakatlar qilmaslikka harakat qiling</a:t>
            </a:r>
            <a:r>
              <a:rPr lang="ru-RU" sz="2000" dirty="0">
                <a:latin typeface="Arial" panose="020B0604020202020204" pitchFamily="34" charset="0"/>
                <a:ea typeface="Calibri" panose="020F0502020204030204" pitchFamily="34" charset="0"/>
                <a:cs typeface="Arial" panose="020B0604020202020204" pitchFamily="34" charset="0"/>
              </a:rPr>
              <a:t>, chunki bu nafas olishning o'zgarishi bilan seziladi va unga nisbatan e'tiborsizligingizni ko'rsatadi.</a:t>
            </a:r>
          </a:p>
        </p:txBody>
      </p:sp>
    </p:spTree>
    <p:extLst>
      <p:ext uri="{BB962C8B-B14F-4D97-AF65-F5344CB8AC3E}">
        <p14:creationId xmlns:p14="http://schemas.microsoft.com/office/powerpoint/2010/main" val="1352702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p:nvPr/>
        </p:nvSpPr>
        <p:spPr>
          <a:xfrm>
            <a:off x="1925494" y="2606357"/>
            <a:ext cx="936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500" b="1" dirty="0">
                <a:solidFill>
                  <a:srgbClr val="0070C0"/>
                </a:solidFill>
                <a:latin typeface="Arial" panose="020B0604020202020204" pitchFamily="34" charset="0"/>
                <a:cs typeface="Arial" panose="020B0604020202020204" pitchFamily="34" charset="0"/>
              </a:rPr>
              <a:t>Telefon orqali xonani bron qilishda harakat algoritmi</a:t>
            </a:r>
          </a:p>
        </p:txBody>
      </p:sp>
      <p:cxnSp>
        <p:nvCxnSpPr>
          <p:cNvPr id="4" name="Прямая соединительная линия 3"/>
          <p:cNvCxnSpPr/>
          <p:nvPr/>
        </p:nvCxnSpPr>
        <p:spPr>
          <a:xfrm flipV="1">
            <a:off x="2076795" y="3898669"/>
            <a:ext cx="9293629" cy="33251"/>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747273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p:nvPr/>
        </p:nvSpPr>
        <p:spPr>
          <a:xfrm>
            <a:off x="1991995" y="493827"/>
            <a:ext cx="936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ru-RU" sz="3500" b="1" dirty="0" smtClean="0">
                <a:solidFill>
                  <a:srgbClr val="0070C0"/>
                </a:solidFill>
                <a:latin typeface="Arial" panose="020B0604020202020204" pitchFamily="34" charset="0"/>
                <a:cs typeface="Arial" panose="020B0604020202020204" pitchFamily="34" charset="0"/>
              </a:rPr>
              <a:t>Harakat algaritmi</a:t>
            </a:r>
          </a:p>
        </p:txBody>
      </p:sp>
      <p:pic>
        <p:nvPicPr>
          <p:cNvPr id="4" name="Picture 4" descr="Hotel Icon PNG рисунок, картинки и пнг прозрачный для бесплатной загрузки |  Pngtre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575"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Прямая соединительная линия 4"/>
          <p:cNvCxnSpPr/>
          <p:nvPr/>
        </p:nvCxnSpPr>
        <p:spPr>
          <a:xfrm flipV="1">
            <a:off x="2060170" y="1463040"/>
            <a:ext cx="9293629" cy="33251"/>
          </a:xfrm>
          <a:prstGeom prst="line">
            <a:avLst/>
          </a:prstGeom>
        </p:spPr>
        <p:style>
          <a:lnRef idx="3">
            <a:schemeClr val="accent1"/>
          </a:lnRef>
          <a:fillRef idx="0">
            <a:schemeClr val="accent1"/>
          </a:fillRef>
          <a:effectRef idx="2">
            <a:schemeClr val="accent1"/>
          </a:effectRef>
          <a:fontRef idx="minor">
            <a:schemeClr val="tx1"/>
          </a:fontRef>
        </p:style>
      </p:cxnSp>
      <p:sp>
        <p:nvSpPr>
          <p:cNvPr id="9" name="Прямоугольник 8"/>
          <p:cNvSpPr/>
          <p:nvPr/>
        </p:nvSpPr>
        <p:spPr>
          <a:xfrm>
            <a:off x="8636924" y="4291804"/>
            <a:ext cx="3200400" cy="1783715"/>
          </a:xfrm>
          <a:prstGeom prst="rect">
            <a:avLst/>
          </a:prstGeom>
        </p:spPr>
        <p:txBody>
          <a:bodyPr wrap="square">
            <a:spAutoFit/>
          </a:bodyPr>
          <a:lstStyle/>
          <a:p>
            <a:r>
              <a:rPr lang="ru-RU" sz="2200" dirty="0">
                <a:solidFill>
                  <a:srgbClr val="000000"/>
                </a:solidFill>
                <a:latin typeface="OpinionPro"/>
              </a:rPr>
              <a:t>Xalqaro me'yorlarga ko'ra, qo'ng'iroq 4-chi qo'ng'iroqdan oldin qabul qilinishi kerak</a:t>
            </a:r>
          </a:p>
        </p:txBody>
      </p:sp>
      <p:pic>
        <p:nvPicPr>
          <p:cNvPr id="6" name="Замещающее содержимое 5"/>
          <p:cNvPicPr>
            <a:picLocks noGrp="1" noChangeAspect="1"/>
          </p:cNvPicPr>
          <p:nvPr>
            <p:ph idx="1"/>
          </p:nvPr>
        </p:nvPicPr>
        <p:blipFill>
          <a:blip r:embed="rId3"/>
          <a:stretch>
            <a:fillRect/>
          </a:stretch>
        </p:blipFill>
        <p:spPr>
          <a:xfrm>
            <a:off x="381000" y="1925955"/>
            <a:ext cx="7724775" cy="4351655"/>
          </a:xfrm>
          <a:prstGeom prst="rect">
            <a:avLst/>
          </a:prstGeom>
        </p:spPr>
      </p:pic>
    </p:spTree>
    <p:extLst>
      <p:ext uri="{BB962C8B-B14F-4D97-AF65-F5344CB8AC3E}">
        <p14:creationId xmlns:p14="http://schemas.microsoft.com/office/powerpoint/2010/main" val="2090560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p:nvPr/>
        </p:nvSpPr>
        <p:spPr>
          <a:xfrm>
            <a:off x="2541270" y="137160"/>
            <a:ext cx="7109460" cy="1325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ru-RU" sz="3500" b="1" dirty="0" smtClean="0">
                <a:solidFill>
                  <a:srgbClr val="0070C0"/>
                </a:solidFill>
                <a:latin typeface="Arial" panose="020B0604020202020204" pitchFamily="34" charset="0"/>
                <a:cs typeface="Arial" panose="020B0604020202020204" pitchFamily="34" charset="0"/>
                <a:sym typeface="+mn-ea"/>
              </a:rPr>
              <a:t>Harakat algaritmi</a:t>
            </a:r>
            <a:endParaRPr lang="ru-RU" sz="3500" b="1" dirty="0" smtClean="0">
              <a:solidFill>
                <a:srgbClr val="0070C0"/>
              </a:solidFill>
              <a:latin typeface="Arial" panose="020B0604020202020204" pitchFamily="34" charset="0"/>
              <a:cs typeface="Arial" panose="020B0604020202020204" pitchFamily="34" charset="0"/>
            </a:endParaRPr>
          </a:p>
        </p:txBody>
      </p:sp>
      <p:pic>
        <p:nvPicPr>
          <p:cNvPr id="5" name="Picture 4" descr="Hotel Icon PNG рисунок, картинки и пнг прозрачный для бесплатной загрузки |  Pngtre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575"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единительная линия 5"/>
          <p:cNvCxnSpPr/>
          <p:nvPr/>
        </p:nvCxnSpPr>
        <p:spPr>
          <a:xfrm flipV="1">
            <a:off x="2060170" y="1463040"/>
            <a:ext cx="9293629" cy="33251"/>
          </a:xfrm>
          <a:prstGeom prst="line">
            <a:avLst/>
          </a:prstGeom>
        </p:spPr>
        <p:style>
          <a:lnRef idx="3">
            <a:schemeClr val="accent1"/>
          </a:lnRef>
          <a:fillRef idx="0">
            <a:schemeClr val="accent1"/>
          </a:fillRef>
          <a:effectRef idx="2">
            <a:schemeClr val="accent1"/>
          </a:effectRef>
          <a:fontRef idx="minor">
            <a:schemeClr val="tx1"/>
          </a:fontRef>
        </p:style>
      </p:cxnSp>
      <p:sp>
        <p:nvSpPr>
          <p:cNvPr id="8" name="Прямоугольник 7"/>
          <p:cNvSpPr/>
          <p:nvPr/>
        </p:nvSpPr>
        <p:spPr>
          <a:xfrm>
            <a:off x="8698230" y="5696585"/>
            <a:ext cx="3023870" cy="768350"/>
          </a:xfrm>
          <a:prstGeom prst="rect">
            <a:avLst/>
          </a:prstGeom>
        </p:spPr>
        <p:txBody>
          <a:bodyPr wrap="square">
            <a:spAutoFit/>
          </a:bodyPr>
          <a:lstStyle/>
          <a:p>
            <a:pPr algn="l"/>
            <a:r>
              <a:rPr lang="ru-RU" sz="2200" dirty="0">
                <a:solidFill>
                  <a:srgbClr val="000000"/>
                </a:solidFill>
                <a:latin typeface="Arial" panose="020B0604020202020204" pitchFamily="34" charset="0"/>
                <a:cs typeface="Arial" panose="020B0604020202020204" pitchFamily="34" charset="0"/>
              </a:rPr>
              <a:t>Mehmonning ismini bilib oling</a:t>
            </a:r>
          </a:p>
        </p:txBody>
      </p:sp>
      <p:pic>
        <p:nvPicPr>
          <p:cNvPr id="2" name="Замещающее содержимое 1"/>
          <p:cNvPicPr>
            <a:picLocks noGrp="1" noChangeAspect="1"/>
          </p:cNvPicPr>
          <p:nvPr>
            <p:ph sz="half" idx="2"/>
          </p:nvPr>
        </p:nvPicPr>
        <p:blipFill>
          <a:blip r:embed="rId3"/>
          <a:stretch>
            <a:fillRect/>
          </a:stretch>
        </p:blipFill>
        <p:spPr>
          <a:xfrm>
            <a:off x="838200" y="1819910"/>
            <a:ext cx="7183755" cy="4351655"/>
          </a:xfrm>
          <a:prstGeom prst="rect">
            <a:avLst/>
          </a:prstGeom>
        </p:spPr>
      </p:pic>
    </p:spTree>
    <p:extLst>
      <p:ext uri="{BB962C8B-B14F-4D97-AF65-F5344CB8AC3E}">
        <p14:creationId xmlns:p14="http://schemas.microsoft.com/office/powerpoint/2010/main" val="103081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p:nvPr/>
        </p:nvSpPr>
        <p:spPr>
          <a:xfrm>
            <a:off x="1991995" y="493827"/>
            <a:ext cx="936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ru-RU" sz="3500" b="1" dirty="0" smtClean="0">
                <a:solidFill>
                  <a:srgbClr val="0070C0"/>
                </a:solidFill>
                <a:latin typeface="Arial" panose="020B0604020202020204" pitchFamily="34" charset="0"/>
                <a:cs typeface="Arial" panose="020B0604020202020204" pitchFamily="34" charset="0"/>
                <a:sym typeface="+mn-ea"/>
              </a:rPr>
              <a:t>Harakat algaritmi</a:t>
            </a:r>
            <a:endParaRPr lang="ru-RU" sz="3500" b="1" dirty="0" smtClean="0">
              <a:solidFill>
                <a:srgbClr val="0070C0"/>
              </a:solidFill>
              <a:latin typeface="Arial" panose="020B0604020202020204" pitchFamily="34" charset="0"/>
              <a:cs typeface="Arial" panose="020B0604020202020204" pitchFamily="34" charset="0"/>
            </a:endParaRPr>
          </a:p>
        </p:txBody>
      </p:sp>
      <p:pic>
        <p:nvPicPr>
          <p:cNvPr id="5" name="Picture 4" descr="Hotel Icon PNG рисунок, картинки и пнг прозрачный для бесплатной загрузки |  Pngtre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575"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единительная линия 5"/>
          <p:cNvCxnSpPr/>
          <p:nvPr/>
        </p:nvCxnSpPr>
        <p:spPr>
          <a:xfrm flipV="1">
            <a:off x="2060170" y="1463040"/>
            <a:ext cx="9293629" cy="33251"/>
          </a:xfrm>
          <a:prstGeom prst="line">
            <a:avLst/>
          </a:prstGeom>
        </p:spPr>
        <p:style>
          <a:lnRef idx="3">
            <a:schemeClr val="accent1"/>
          </a:lnRef>
          <a:fillRef idx="0">
            <a:schemeClr val="accent1"/>
          </a:fillRef>
          <a:effectRef idx="2">
            <a:schemeClr val="accent1"/>
          </a:effectRef>
          <a:fontRef idx="minor">
            <a:schemeClr val="tx1"/>
          </a:fontRef>
        </p:style>
      </p:cxnSp>
      <p:sp>
        <p:nvSpPr>
          <p:cNvPr id="8" name="Прямоугольник 7"/>
          <p:cNvSpPr/>
          <p:nvPr/>
        </p:nvSpPr>
        <p:spPr>
          <a:xfrm>
            <a:off x="8562110" y="4333803"/>
            <a:ext cx="3275214" cy="1783715"/>
          </a:xfrm>
          <a:prstGeom prst="rect">
            <a:avLst/>
          </a:prstGeom>
        </p:spPr>
        <p:txBody>
          <a:bodyPr wrap="square">
            <a:spAutoFit/>
          </a:bodyPr>
          <a:lstStyle/>
          <a:p>
            <a:r>
              <a:rPr lang="en-US" altLang="ru-RU" sz="2200" dirty="0">
                <a:solidFill>
                  <a:srgbClr val="000000"/>
                </a:solidFill>
                <a:latin typeface="Arial" panose="020B0604020202020204" pitchFamily="34" charset="0"/>
                <a:cs typeface="Arial" panose="020B0604020202020204" pitchFamily="34" charset="0"/>
              </a:rPr>
              <a:t>Bronlash</a:t>
            </a:r>
            <a:r>
              <a:rPr lang="ru-RU" sz="2200" dirty="0">
                <a:solidFill>
                  <a:srgbClr val="000000"/>
                </a:solidFill>
                <a:latin typeface="Arial" panose="020B0604020202020204" pitchFamily="34" charset="0"/>
                <a:cs typeface="Arial" panose="020B0604020202020204" pitchFamily="34" charset="0"/>
              </a:rPr>
              <a:t> turini aniqlang: individual yoki guruh. Kelish sanasi va mehmonlar sonini belgilang</a:t>
            </a:r>
          </a:p>
        </p:txBody>
      </p:sp>
      <p:pic>
        <p:nvPicPr>
          <p:cNvPr id="9" name="Замещающее содержимое 8"/>
          <p:cNvPicPr>
            <a:picLocks noGrp="1" noChangeAspect="1"/>
          </p:cNvPicPr>
          <p:nvPr>
            <p:ph idx="1"/>
          </p:nvPr>
        </p:nvPicPr>
        <p:blipFill>
          <a:blip r:embed="rId3"/>
          <a:stretch>
            <a:fillRect/>
          </a:stretch>
        </p:blipFill>
        <p:spPr>
          <a:xfrm>
            <a:off x="581025" y="1906905"/>
            <a:ext cx="7724775" cy="4351655"/>
          </a:xfrm>
          <a:prstGeom prst="rect">
            <a:avLst/>
          </a:prstGeom>
        </p:spPr>
      </p:pic>
    </p:spTree>
    <p:extLst>
      <p:ext uri="{BB962C8B-B14F-4D97-AF65-F5344CB8AC3E}">
        <p14:creationId xmlns:p14="http://schemas.microsoft.com/office/powerpoint/2010/main" val="2455560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7346" y="2074818"/>
            <a:ext cx="7728841" cy="4351338"/>
          </a:xfrm>
        </p:spPr>
      </p:pic>
      <p:sp>
        <p:nvSpPr>
          <p:cNvPr id="4" name="Заголовок 1"/>
          <p:cNvSpPr txBox="1"/>
          <p:nvPr/>
        </p:nvSpPr>
        <p:spPr>
          <a:xfrm>
            <a:off x="1991995" y="493827"/>
            <a:ext cx="936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ru-RU" sz="3500" b="1" dirty="0" smtClean="0">
                <a:solidFill>
                  <a:srgbClr val="0070C0"/>
                </a:solidFill>
                <a:latin typeface="Arial" panose="020B0604020202020204" pitchFamily="34" charset="0"/>
                <a:cs typeface="Arial" panose="020B0604020202020204" pitchFamily="34" charset="0"/>
                <a:sym typeface="+mn-ea"/>
              </a:rPr>
              <a:t>Harakat algaritmi</a:t>
            </a:r>
            <a:endParaRPr lang="ru-RU" sz="3500" b="1" dirty="0" smtClean="0">
              <a:solidFill>
                <a:srgbClr val="0070C0"/>
              </a:solidFill>
              <a:latin typeface="Arial" panose="020B0604020202020204" pitchFamily="34" charset="0"/>
              <a:cs typeface="Arial" panose="020B0604020202020204" pitchFamily="34" charset="0"/>
            </a:endParaRPr>
          </a:p>
        </p:txBody>
      </p:sp>
      <p:pic>
        <p:nvPicPr>
          <p:cNvPr id="5" name="Picture 4" descr="Hotel Icon PNG рисунок, картинки и пнг прозрачный для бесплатной загрузки |  Pngtre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5575"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единительная линия 5"/>
          <p:cNvCxnSpPr/>
          <p:nvPr/>
        </p:nvCxnSpPr>
        <p:spPr>
          <a:xfrm flipV="1">
            <a:off x="2060170" y="1463040"/>
            <a:ext cx="9293629" cy="33251"/>
          </a:xfrm>
          <a:prstGeom prst="line">
            <a:avLst/>
          </a:prstGeom>
        </p:spPr>
        <p:style>
          <a:lnRef idx="3">
            <a:schemeClr val="accent1"/>
          </a:lnRef>
          <a:fillRef idx="0">
            <a:schemeClr val="accent1"/>
          </a:fillRef>
          <a:effectRef idx="2">
            <a:schemeClr val="accent1"/>
          </a:effectRef>
          <a:fontRef idx="minor">
            <a:schemeClr val="tx1"/>
          </a:fontRef>
        </p:style>
      </p:cxnSp>
      <p:sp>
        <p:nvSpPr>
          <p:cNvPr id="8" name="Прямоугольник 7"/>
          <p:cNvSpPr/>
          <p:nvPr/>
        </p:nvSpPr>
        <p:spPr>
          <a:xfrm>
            <a:off x="8645235" y="5646712"/>
            <a:ext cx="3139301" cy="768350"/>
          </a:xfrm>
          <a:prstGeom prst="rect">
            <a:avLst/>
          </a:prstGeom>
        </p:spPr>
        <p:txBody>
          <a:bodyPr wrap="square">
            <a:spAutoFit/>
          </a:bodyPr>
          <a:lstStyle/>
          <a:p>
            <a:r>
              <a:rPr lang="ru-RU" sz="2200" dirty="0">
                <a:solidFill>
                  <a:srgbClr val="000000"/>
                </a:solidFill>
                <a:latin typeface="Arial" panose="020B0604020202020204" pitchFamily="34" charset="0"/>
                <a:cs typeface="Arial" panose="020B0604020202020204" pitchFamily="34" charset="0"/>
              </a:rPr>
              <a:t>Xona istaklari haqida so'rang</a:t>
            </a:r>
          </a:p>
        </p:txBody>
      </p:sp>
    </p:spTree>
    <p:extLst>
      <p:ext uri="{BB962C8B-B14F-4D97-AF65-F5344CB8AC3E}">
        <p14:creationId xmlns:p14="http://schemas.microsoft.com/office/powerpoint/2010/main" val="17223954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p:nvPr/>
        </p:nvSpPr>
        <p:spPr>
          <a:xfrm>
            <a:off x="1991995" y="493827"/>
            <a:ext cx="936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ru-RU" sz="3500" b="1" dirty="0" smtClean="0">
                <a:solidFill>
                  <a:srgbClr val="0070C0"/>
                </a:solidFill>
                <a:latin typeface="Arial" panose="020B0604020202020204" pitchFamily="34" charset="0"/>
                <a:cs typeface="Arial" panose="020B0604020202020204" pitchFamily="34" charset="0"/>
                <a:sym typeface="+mn-ea"/>
              </a:rPr>
              <a:t>Harakat algaritmi</a:t>
            </a:r>
            <a:endParaRPr lang="ru-RU" sz="3500" b="1" dirty="0" smtClean="0">
              <a:solidFill>
                <a:srgbClr val="0070C0"/>
              </a:solidFill>
              <a:latin typeface="Arial" panose="020B0604020202020204" pitchFamily="34" charset="0"/>
              <a:cs typeface="Arial" panose="020B0604020202020204" pitchFamily="34" charset="0"/>
            </a:endParaRPr>
          </a:p>
        </p:txBody>
      </p:sp>
      <p:pic>
        <p:nvPicPr>
          <p:cNvPr id="5" name="Picture 4" descr="Hotel Icon PNG рисунок, картинки и пнг прозрачный для бесплатной загрузки |  Pngtre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575"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единительная линия 5"/>
          <p:cNvCxnSpPr/>
          <p:nvPr/>
        </p:nvCxnSpPr>
        <p:spPr>
          <a:xfrm flipV="1">
            <a:off x="2060170" y="1463040"/>
            <a:ext cx="9293629" cy="33251"/>
          </a:xfrm>
          <a:prstGeom prst="line">
            <a:avLst/>
          </a:prstGeom>
        </p:spPr>
        <p:style>
          <a:lnRef idx="3">
            <a:schemeClr val="accent1"/>
          </a:lnRef>
          <a:fillRef idx="0">
            <a:schemeClr val="accent1"/>
          </a:fillRef>
          <a:effectRef idx="2">
            <a:schemeClr val="accent1"/>
          </a:effectRef>
          <a:fontRef idx="minor">
            <a:schemeClr val="tx1"/>
          </a:fontRef>
        </p:style>
      </p:cxnSp>
      <p:sp>
        <p:nvSpPr>
          <p:cNvPr id="8" name="Прямоугольник 7"/>
          <p:cNvSpPr/>
          <p:nvPr/>
        </p:nvSpPr>
        <p:spPr>
          <a:xfrm>
            <a:off x="8621378" y="2265328"/>
            <a:ext cx="2974876" cy="2306955"/>
          </a:xfrm>
          <a:prstGeom prst="rect">
            <a:avLst/>
          </a:prstGeom>
        </p:spPr>
        <p:txBody>
          <a:bodyPr wrap="square">
            <a:spAutoFit/>
          </a:bodyPr>
          <a:lstStyle/>
          <a:p>
            <a:r>
              <a:rPr lang="ru-RU" dirty="0">
                <a:solidFill>
                  <a:srgbClr val="000000"/>
                </a:solidFill>
                <a:latin typeface="Arial" panose="020B0604020202020204" pitchFamily="34" charset="0"/>
                <a:cs typeface="Arial" panose="020B0604020202020204" pitchFamily="34" charset="0"/>
              </a:rPr>
              <a:t>Mehmonga mos xonalarni taklif qiling. Ularni quyidagi tartibda tavsiflang:</a:t>
            </a:r>
          </a:p>
          <a:p>
            <a:r>
              <a:rPr lang="ru-RU" dirty="0">
                <a:solidFill>
                  <a:srgbClr val="000000"/>
                </a:solidFill>
                <a:latin typeface="Arial" panose="020B0604020202020204" pitchFamily="34" charset="0"/>
                <a:cs typeface="Arial" panose="020B0604020202020204" pitchFamily="34" charset="0"/>
              </a:rPr>
              <a:t>Xona nomi Xonalar maydoni va soni To'shak turi Xonani rayonlashtirish Narx Agar kerak bo'lsa qo'shimcha ma'lumot</a:t>
            </a:r>
          </a:p>
        </p:txBody>
      </p:sp>
      <p:pic>
        <p:nvPicPr>
          <p:cNvPr id="3" name="Замещающее содержимое 2"/>
          <p:cNvPicPr>
            <a:picLocks noGrp="1" noChangeAspect="1"/>
          </p:cNvPicPr>
          <p:nvPr>
            <p:ph idx="1"/>
          </p:nvPr>
        </p:nvPicPr>
        <p:blipFill>
          <a:blip r:embed="rId3"/>
          <a:stretch>
            <a:fillRect/>
          </a:stretch>
        </p:blipFill>
        <p:spPr>
          <a:xfrm>
            <a:off x="418465" y="2074545"/>
            <a:ext cx="7724775" cy="4351655"/>
          </a:xfrm>
          <a:prstGeom prst="rect">
            <a:avLst/>
          </a:prstGeom>
        </p:spPr>
      </p:pic>
    </p:spTree>
    <p:extLst>
      <p:ext uri="{BB962C8B-B14F-4D97-AF65-F5344CB8AC3E}">
        <p14:creationId xmlns:p14="http://schemas.microsoft.com/office/powerpoint/2010/main" val="24822564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5821" y="2158135"/>
            <a:ext cx="7728841" cy="4351338"/>
          </a:xfrm>
        </p:spPr>
      </p:pic>
      <p:sp>
        <p:nvSpPr>
          <p:cNvPr id="4" name="Заголовок 1"/>
          <p:cNvSpPr txBox="1"/>
          <p:nvPr/>
        </p:nvSpPr>
        <p:spPr>
          <a:xfrm>
            <a:off x="1991995" y="493827"/>
            <a:ext cx="936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ru-RU" sz="3500" b="1" dirty="0" smtClean="0">
                <a:solidFill>
                  <a:srgbClr val="0070C0"/>
                </a:solidFill>
                <a:latin typeface="Arial" panose="020B0604020202020204" pitchFamily="34" charset="0"/>
                <a:cs typeface="Arial" panose="020B0604020202020204" pitchFamily="34" charset="0"/>
                <a:sym typeface="+mn-ea"/>
              </a:rPr>
              <a:t>Harakat algaritmi</a:t>
            </a:r>
            <a:endParaRPr lang="ru-RU" sz="3500" b="1" dirty="0" smtClean="0">
              <a:solidFill>
                <a:srgbClr val="0070C0"/>
              </a:solidFill>
              <a:latin typeface="Arial" panose="020B0604020202020204" pitchFamily="34" charset="0"/>
              <a:cs typeface="Arial" panose="020B0604020202020204" pitchFamily="34" charset="0"/>
            </a:endParaRPr>
          </a:p>
        </p:txBody>
      </p:sp>
      <p:pic>
        <p:nvPicPr>
          <p:cNvPr id="5" name="Picture 4" descr="Hotel Icon PNG рисунок, картинки и пнг прозрачный для бесплатной загрузки |  Pngtre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5575"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единительная линия 5"/>
          <p:cNvCxnSpPr/>
          <p:nvPr/>
        </p:nvCxnSpPr>
        <p:spPr>
          <a:xfrm flipV="1">
            <a:off x="2060170" y="1463040"/>
            <a:ext cx="9293629" cy="33251"/>
          </a:xfrm>
          <a:prstGeom prst="line">
            <a:avLst/>
          </a:prstGeom>
        </p:spPr>
        <p:style>
          <a:lnRef idx="3">
            <a:schemeClr val="accent1"/>
          </a:lnRef>
          <a:fillRef idx="0">
            <a:schemeClr val="accent1"/>
          </a:fillRef>
          <a:effectRef idx="2">
            <a:schemeClr val="accent1"/>
          </a:effectRef>
          <a:fontRef idx="minor">
            <a:schemeClr val="tx1"/>
          </a:fontRef>
        </p:style>
      </p:cxnSp>
      <p:sp>
        <p:nvSpPr>
          <p:cNvPr id="8" name="Прямоугольник 7"/>
          <p:cNvSpPr/>
          <p:nvPr/>
        </p:nvSpPr>
        <p:spPr>
          <a:xfrm>
            <a:off x="8454044" y="2465504"/>
            <a:ext cx="2975956" cy="3476625"/>
          </a:xfrm>
          <a:prstGeom prst="rect">
            <a:avLst/>
          </a:prstGeom>
        </p:spPr>
        <p:txBody>
          <a:bodyPr wrap="square">
            <a:spAutoFit/>
          </a:bodyPr>
          <a:lstStyle/>
          <a:p>
            <a:r>
              <a:rPr lang="ru-RU" sz="2200">
                <a:solidFill>
                  <a:srgbClr val="000000"/>
                </a:solidFill>
                <a:latin typeface="Arial" panose="020B0604020202020204" pitchFamily="34" charset="0"/>
                <a:cs typeface="Arial" panose="020B0604020202020204" pitchFamily="34" charset="0"/>
              </a:rPr>
              <a:t>O'zaro savdo - o'zaro savdodan foydalaning. Mehmonxona ma'muri nafaqat xonalarni, balki boshqa bo'limlarning mahsulotlarini ham sotish mumkin bo'lgan vaziyatdan doimo foydalanishi kerak.</a:t>
            </a:r>
          </a:p>
        </p:txBody>
      </p:sp>
    </p:spTree>
    <p:extLst>
      <p:ext uri="{BB962C8B-B14F-4D97-AF65-F5344CB8AC3E}">
        <p14:creationId xmlns:p14="http://schemas.microsoft.com/office/powerpoint/2010/main" val="365230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p:nvPr/>
        </p:nvSpPr>
        <p:spPr>
          <a:xfrm>
            <a:off x="1991995" y="493827"/>
            <a:ext cx="936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ru-RU" sz="3500" b="1" dirty="0" smtClean="0">
                <a:solidFill>
                  <a:srgbClr val="0070C0"/>
                </a:solidFill>
                <a:latin typeface="Arial" panose="020B0604020202020204" pitchFamily="34" charset="0"/>
                <a:cs typeface="Arial" panose="020B0604020202020204" pitchFamily="34" charset="0"/>
                <a:sym typeface="+mn-ea"/>
              </a:rPr>
              <a:t>Harakat algaritmi</a:t>
            </a:r>
            <a:endParaRPr lang="ru-RU" sz="3500" b="1" dirty="0" smtClean="0">
              <a:solidFill>
                <a:srgbClr val="0070C0"/>
              </a:solidFill>
              <a:latin typeface="Arial" panose="020B0604020202020204" pitchFamily="34" charset="0"/>
              <a:cs typeface="Arial" panose="020B0604020202020204" pitchFamily="34" charset="0"/>
            </a:endParaRPr>
          </a:p>
        </p:txBody>
      </p:sp>
      <p:pic>
        <p:nvPicPr>
          <p:cNvPr id="5" name="Picture 4" descr="Hotel Icon PNG рисунок, картинки и пнг прозрачный для бесплатной загрузки |  Pngtre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575"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единительная линия 5"/>
          <p:cNvCxnSpPr/>
          <p:nvPr/>
        </p:nvCxnSpPr>
        <p:spPr>
          <a:xfrm flipV="1">
            <a:off x="2060170" y="1463040"/>
            <a:ext cx="9293629" cy="33251"/>
          </a:xfrm>
          <a:prstGeom prst="line">
            <a:avLst/>
          </a:prstGeom>
        </p:spPr>
        <p:style>
          <a:lnRef idx="3">
            <a:schemeClr val="accent1"/>
          </a:lnRef>
          <a:fillRef idx="0">
            <a:schemeClr val="accent1"/>
          </a:fillRef>
          <a:effectRef idx="2">
            <a:schemeClr val="accent1"/>
          </a:effectRef>
          <a:fontRef idx="minor">
            <a:schemeClr val="tx1"/>
          </a:fontRef>
        </p:style>
      </p:cxnSp>
      <p:sp>
        <p:nvSpPr>
          <p:cNvPr id="8" name="Прямоугольник 7"/>
          <p:cNvSpPr/>
          <p:nvPr/>
        </p:nvSpPr>
        <p:spPr>
          <a:xfrm>
            <a:off x="8678486" y="2271172"/>
            <a:ext cx="2826328" cy="3815080"/>
          </a:xfrm>
          <a:prstGeom prst="rect">
            <a:avLst/>
          </a:prstGeom>
        </p:spPr>
        <p:txBody>
          <a:bodyPr wrap="square">
            <a:spAutoFit/>
          </a:bodyPr>
          <a:lstStyle/>
          <a:p>
            <a:r>
              <a:rPr lang="en-US" altLang="ru-RU" sz="2200">
                <a:solidFill>
                  <a:srgbClr val="000000"/>
                </a:solidFill>
                <a:latin typeface="Arial" panose="020B0604020202020204" pitchFamily="34" charset="0"/>
                <a:cs typeface="Arial" panose="020B0604020202020204" pitchFamily="34" charset="0"/>
              </a:rPr>
              <a:t>Bron</a:t>
            </a:r>
            <a:r>
              <a:rPr lang="ru-RU" sz="2200">
                <a:solidFill>
                  <a:srgbClr val="000000"/>
                </a:solidFill>
                <a:latin typeface="Arial" panose="020B0604020202020204" pitchFamily="34" charset="0"/>
                <a:cs typeface="Arial" panose="020B0604020202020204" pitchFamily="34" charset="0"/>
              </a:rPr>
              <a:t> qiling. Buning uchun ism, familiya va aloqa ma'lumotlarini olish kifoya. Mehmonxonada ro'yxatdan o'tgandan so'ng biz mehmonning qolgan shaxsiy ma'lumotlarini olamiz</a:t>
            </a:r>
          </a:p>
        </p:txBody>
      </p:sp>
      <p:pic>
        <p:nvPicPr>
          <p:cNvPr id="3" name="Замещающее содержимое 2"/>
          <p:cNvPicPr>
            <a:picLocks noGrp="1" noChangeAspect="1"/>
          </p:cNvPicPr>
          <p:nvPr>
            <p:ph idx="1"/>
          </p:nvPr>
        </p:nvPicPr>
        <p:blipFill>
          <a:blip r:embed="rId3"/>
          <a:stretch>
            <a:fillRect/>
          </a:stretch>
        </p:blipFill>
        <p:spPr>
          <a:xfrm>
            <a:off x="643890" y="2002790"/>
            <a:ext cx="7724775" cy="4351655"/>
          </a:xfrm>
          <a:prstGeom prst="rect">
            <a:avLst/>
          </a:prstGeom>
        </p:spPr>
      </p:pic>
    </p:spTree>
    <p:extLst>
      <p:ext uri="{BB962C8B-B14F-4D97-AF65-F5344CB8AC3E}">
        <p14:creationId xmlns:p14="http://schemas.microsoft.com/office/powerpoint/2010/main" val="37998751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2161" y="2074818"/>
            <a:ext cx="7728841" cy="4351338"/>
          </a:xfrm>
        </p:spPr>
      </p:pic>
      <p:sp>
        <p:nvSpPr>
          <p:cNvPr id="4" name="Заголовок 1"/>
          <p:cNvSpPr txBox="1"/>
          <p:nvPr/>
        </p:nvSpPr>
        <p:spPr>
          <a:xfrm>
            <a:off x="1991995" y="493827"/>
            <a:ext cx="936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ru-RU" sz="3500" b="1" dirty="0" smtClean="0">
                <a:solidFill>
                  <a:srgbClr val="0070C0"/>
                </a:solidFill>
                <a:latin typeface="Arial" panose="020B0604020202020204" pitchFamily="34" charset="0"/>
                <a:cs typeface="Arial" panose="020B0604020202020204" pitchFamily="34" charset="0"/>
                <a:sym typeface="+mn-ea"/>
              </a:rPr>
              <a:t>Harakat algaritmi</a:t>
            </a:r>
            <a:endParaRPr lang="ru-RU" sz="3500" b="1" dirty="0" smtClean="0">
              <a:solidFill>
                <a:srgbClr val="0070C0"/>
              </a:solidFill>
              <a:latin typeface="Arial" panose="020B0604020202020204" pitchFamily="34" charset="0"/>
              <a:cs typeface="Arial" panose="020B0604020202020204" pitchFamily="34" charset="0"/>
            </a:endParaRPr>
          </a:p>
        </p:txBody>
      </p:sp>
      <p:pic>
        <p:nvPicPr>
          <p:cNvPr id="5" name="Picture 4" descr="Hotel Icon PNG рисунок, картинки и пнг прозрачный для бесплатной загрузки |  Pngtre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5575"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единительная линия 5"/>
          <p:cNvCxnSpPr/>
          <p:nvPr/>
        </p:nvCxnSpPr>
        <p:spPr>
          <a:xfrm flipV="1">
            <a:off x="2060170" y="1463040"/>
            <a:ext cx="9293629" cy="33251"/>
          </a:xfrm>
          <a:prstGeom prst="line">
            <a:avLst/>
          </a:prstGeom>
        </p:spPr>
        <p:style>
          <a:lnRef idx="3">
            <a:schemeClr val="accent1"/>
          </a:lnRef>
          <a:fillRef idx="0">
            <a:schemeClr val="accent1"/>
          </a:fillRef>
          <a:effectRef idx="2">
            <a:schemeClr val="accent1"/>
          </a:effectRef>
          <a:fontRef idx="minor">
            <a:schemeClr val="tx1"/>
          </a:fontRef>
        </p:style>
      </p:cxnSp>
      <p:sp>
        <p:nvSpPr>
          <p:cNvPr id="8" name="Прямоугольник 7"/>
          <p:cNvSpPr/>
          <p:nvPr/>
        </p:nvSpPr>
        <p:spPr>
          <a:xfrm>
            <a:off x="8496722" y="4165804"/>
            <a:ext cx="3222415" cy="2461260"/>
          </a:xfrm>
          <a:prstGeom prst="rect">
            <a:avLst/>
          </a:prstGeom>
        </p:spPr>
        <p:txBody>
          <a:bodyPr wrap="square">
            <a:spAutoFit/>
          </a:bodyPr>
          <a:lstStyle/>
          <a:p>
            <a:r>
              <a:rPr lang="ru-RU" sz="2200" dirty="0">
                <a:solidFill>
                  <a:srgbClr val="000000"/>
                </a:solidFill>
                <a:latin typeface="Arial" panose="020B0604020202020204" pitchFamily="34" charset="0"/>
                <a:cs typeface="Arial" panose="020B0604020202020204" pitchFamily="34" charset="0"/>
              </a:rPr>
              <a:t>Mehmon bilan rejalashtirilgan ro'yxatdan o'tish vaqti haqida bilib oling, shuningdek, uni chiqish vaqti haqida xabardor qiling</a:t>
            </a:r>
          </a:p>
        </p:txBody>
      </p:sp>
    </p:spTree>
    <p:extLst>
      <p:ext uri="{BB962C8B-B14F-4D97-AF65-F5344CB8AC3E}">
        <p14:creationId xmlns:p14="http://schemas.microsoft.com/office/powerpoint/2010/main" val="3907822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1970116" y="238398"/>
            <a:ext cx="950006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ru-RU" sz="3000" b="1" dirty="0" smtClean="0">
                <a:solidFill>
                  <a:srgbClr val="0070C0"/>
                </a:solidFill>
                <a:latin typeface="Arial" panose="020B0604020202020204" pitchFamily="34" charset="0"/>
                <a:cs typeface="Arial" panose="020B0604020202020204" pitchFamily="34" charset="0"/>
              </a:rPr>
              <a:t> </a:t>
            </a:r>
          </a:p>
          <a:p>
            <a:pPr algn="l" rtl="0"/>
            <a:r>
              <a:rPr lang="ru-RU" sz="3500" b="1" dirty="0" smtClean="0">
                <a:solidFill>
                  <a:srgbClr val="0070C0"/>
                </a:solidFill>
                <a:latin typeface="Arial" panose="020B0604020202020204" pitchFamily="34" charset="0"/>
                <a:cs typeface="Arial" panose="020B0604020202020204" pitchFamily="34" charset="0"/>
              </a:rPr>
              <a:t>Qabul qilish va joylashtirish xizmati: vazifalari</a:t>
            </a:r>
            <a:endParaRPr lang="ru-RU" sz="3500" b="1" dirty="0">
              <a:solidFill>
                <a:srgbClr val="0070C0"/>
              </a:solidFill>
              <a:latin typeface="Arial" panose="020B0604020202020204" pitchFamily="34" charset="0"/>
              <a:cs typeface="Arial" panose="020B0604020202020204" pitchFamily="34" charset="0"/>
            </a:endParaRPr>
          </a:p>
        </p:txBody>
      </p:sp>
      <p:pic>
        <p:nvPicPr>
          <p:cNvPr id="4" name="Picture 4" descr="Hotel Icon PNG рисунок, картинки и пнг прозрачный для бесплатной загрузки |  Pngtre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3696"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Прямая соединительная линия 4"/>
          <p:cNvCxnSpPr/>
          <p:nvPr/>
        </p:nvCxnSpPr>
        <p:spPr>
          <a:xfrm>
            <a:off x="1970116" y="1430928"/>
            <a:ext cx="9293629"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Прямоугольник 6"/>
          <p:cNvSpPr/>
          <p:nvPr/>
        </p:nvSpPr>
        <p:spPr>
          <a:xfrm>
            <a:off x="1051906" y="1938713"/>
            <a:ext cx="10556620" cy="4401205"/>
          </a:xfrm>
          <a:prstGeom prst="rect">
            <a:avLst/>
          </a:prstGeom>
        </p:spPr>
        <p:txBody>
          <a:bodyPr wrap="square">
            <a:spAutoFit/>
          </a:bodyPr>
          <a:lstStyle/>
          <a:p>
            <a:pPr marL="342900" indent="-342900">
              <a:buFont typeface="Wingdings" panose="05000000000000000000" pitchFamily="2" charset="2"/>
              <a:buChar char="ü"/>
            </a:pPr>
            <a:r>
              <a:rPr lang="uz-Latn-UZ" sz="2000" dirty="0" smtClean="0">
                <a:solidFill>
                  <a:srgbClr val="FF0000"/>
                </a:solidFill>
                <a:latin typeface="Arial" pitchFamily="34" charset="0"/>
                <a:cs typeface="Arial" pitchFamily="34" charset="0"/>
              </a:rPr>
              <a:t>xonalarni sotish</a:t>
            </a:r>
            <a:r>
              <a:rPr lang="uz-Latn-UZ" sz="2000" dirty="0" smtClean="0">
                <a:latin typeface="Arial" pitchFamily="34" charset="0"/>
                <a:cs typeface="Arial" pitchFamily="34" charset="0"/>
              </a:rPr>
              <a:t>, mehmonlarni ro'yxatga olish va xonalarni taqsimlash; </a:t>
            </a:r>
            <a:endParaRPr lang="en-US" sz="2000" dirty="0" smtClean="0">
              <a:latin typeface="Arial" pitchFamily="34" charset="0"/>
              <a:cs typeface="Arial" pitchFamily="34" charset="0"/>
            </a:endParaRPr>
          </a:p>
          <a:p>
            <a:pPr marL="342900" indent="-342900"/>
            <a:endParaRPr lang="en-US" sz="2000" dirty="0" smtClean="0">
              <a:latin typeface="Arial" pitchFamily="34" charset="0"/>
              <a:cs typeface="Arial" pitchFamily="34" charset="0"/>
            </a:endParaRPr>
          </a:p>
          <a:p>
            <a:pPr marL="342900" indent="-342900">
              <a:buFont typeface="Wingdings" panose="05000000000000000000" pitchFamily="2" charset="2"/>
              <a:buChar char="ü"/>
            </a:pPr>
            <a:r>
              <a:rPr lang="uz-Latn-UZ" sz="2000" dirty="0" smtClean="0">
                <a:solidFill>
                  <a:srgbClr val="FF0000"/>
                </a:solidFill>
                <a:latin typeface="Arial" pitchFamily="34" charset="0"/>
                <a:cs typeface="Arial" pitchFamily="34" charset="0"/>
              </a:rPr>
              <a:t>bron qi</a:t>
            </a:r>
            <a:r>
              <a:rPr lang="en-US" sz="2000" dirty="0" err="1" smtClean="0">
                <a:solidFill>
                  <a:srgbClr val="FF0000"/>
                </a:solidFill>
                <a:latin typeface="Arial" pitchFamily="34" charset="0"/>
                <a:cs typeface="Arial" pitchFamily="34" charset="0"/>
              </a:rPr>
              <a:t>lingan</a:t>
            </a:r>
            <a:r>
              <a:rPr lang="en-US" sz="2000" dirty="0" smtClean="0">
                <a:solidFill>
                  <a:srgbClr val="FF0000"/>
                </a:solidFill>
                <a:latin typeface="Arial" pitchFamily="34" charset="0"/>
                <a:cs typeface="Arial" pitchFamily="34" charset="0"/>
              </a:rPr>
              <a:t> </a:t>
            </a:r>
            <a:r>
              <a:rPr lang="uz-Latn-UZ" sz="2000" dirty="0" smtClean="0">
                <a:latin typeface="Arial" pitchFamily="34" charset="0"/>
                <a:cs typeface="Arial" pitchFamily="34" charset="0"/>
              </a:rPr>
              <a:t>buyurtmalarni qayta ishlash; </a:t>
            </a:r>
            <a:endParaRPr lang="en-US" sz="2000" dirty="0" smtClean="0">
              <a:latin typeface="Arial" pitchFamily="34" charset="0"/>
              <a:cs typeface="Arial" pitchFamily="34" charset="0"/>
            </a:endParaRPr>
          </a:p>
          <a:p>
            <a:pPr marL="342900" indent="-342900"/>
            <a:endParaRPr lang="en-US" sz="2000" dirty="0" smtClean="0">
              <a:latin typeface="Arial" pitchFamily="34" charset="0"/>
              <a:cs typeface="Arial" pitchFamily="34" charset="0"/>
            </a:endParaRPr>
          </a:p>
          <a:p>
            <a:pPr marL="342900" indent="-342900">
              <a:buFont typeface="Wingdings" panose="05000000000000000000" pitchFamily="2" charset="2"/>
              <a:buChar char="ü"/>
            </a:pPr>
            <a:r>
              <a:rPr lang="uz-Latn-UZ" sz="2000" dirty="0" smtClean="0">
                <a:solidFill>
                  <a:srgbClr val="FF0000"/>
                </a:solidFill>
                <a:latin typeface="Arial" pitchFamily="34" charset="0"/>
                <a:cs typeface="Arial" pitchFamily="34" charset="0"/>
              </a:rPr>
              <a:t>mehmonlar</a:t>
            </a:r>
            <a:r>
              <a:rPr lang="en-US" sz="2000" dirty="0" smtClean="0">
                <a:solidFill>
                  <a:srgbClr val="FF0000"/>
                </a:solidFill>
                <a:latin typeface="Arial" pitchFamily="34" charset="0"/>
                <a:cs typeface="Arial" pitchFamily="34" charset="0"/>
              </a:rPr>
              <a:t> </a:t>
            </a:r>
            <a:r>
              <a:rPr lang="en-US" sz="2000" dirty="0" err="1" smtClean="0">
                <a:solidFill>
                  <a:srgbClr val="FF0000"/>
                </a:solidFill>
                <a:latin typeface="Arial" pitchFamily="34" charset="0"/>
                <a:cs typeface="Arial" pitchFamily="34" charset="0"/>
              </a:rPr>
              <a:t>uchun</a:t>
            </a:r>
            <a:r>
              <a:rPr lang="en-US" sz="2000" dirty="0" smtClean="0">
                <a:solidFill>
                  <a:srgbClr val="FF0000"/>
                </a:solidFill>
                <a:latin typeface="Arial" pitchFamily="34" charset="0"/>
                <a:cs typeface="Arial" pitchFamily="34" charset="0"/>
              </a:rPr>
              <a:t> </a:t>
            </a:r>
            <a:r>
              <a:rPr lang="uz-Latn-UZ" sz="2000" dirty="0" smtClean="0">
                <a:solidFill>
                  <a:srgbClr val="FF0000"/>
                </a:solidFill>
                <a:latin typeface="Arial" pitchFamily="34" charset="0"/>
                <a:cs typeface="Arial" pitchFamily="34" charset="0"/>
              </a:rPr>
              <a:t> </a:t>
            </a:r>
            <a:r>
              <a:rPr lang="uz-Latn-UZ" sz="2000" dirty="0" smtClean="0">
                <a:latin typeface="Arial" pitchFamily="34" charset="0"/>
                <a:cs typeface="Arial" pitchFamily="34" charset="0"/>
              </a:rPr>
              <a:t>barcha turdagi xizmatlarni muvofiqlashtirish; </a:t>
            </a:r>
            <a:endParaRPr lang="en-US" sz="2000" dirty="0" smtClean="0">
              <a:latin typeface="Arial" pitchFamily="34" charset="0"/>
              <a:cs typeface="Arial" pitchFamily="34" charset="0"/>
            </a:endParaRPr>
          </a:p>
          <a:p>
            <a:pPr marL="342900" indent="-342900"/>
            <a:endParaRPr lang="en-US" sz="2000" dirty="0" smtClean="0">
              <a:latin typeface="Arial" pitchFamily="34" charset="0"/>
              <a:cs typeface="Arial" pitchFamily="34" charset="0"/>
            </a:endParaRPr>
          </a:p>
          <a:p>
            <a:pPr marL="342900" indent="-342900">
              <a:buFont typeface="Wingdings" panose="05000000000000000000" pitchFamily="2" charset="2"/>
              <a:buChar char="ü"/>
            </a:pPr>
            <a:r>
              <a:rPr lang="uz-Latn-UZ" sz="2000" dirty="0" smtClean="0">
                <a:solidFill>
                  <a:srgbClr val="FF0000"/>
                </a:solidFill>
                <a:latin typeface="Arial" pitchFamily="34" charset="0"/>
                <a:cs typeface="Arial" pitchFamily="34" charset="0"/>
              </a:rPr>
              <a:t>mehmonlarni mehmonxona, </a:t>
            </a:r>
            <a:r>
              <a:rPr lang="uz-Latn-UZ" sz="2000" dirty="0" smtClean="0">
                <a:latin typeface="Arial" pitchFamily="34" charset="0"/>
                <a:cs typeface="Arial" pitchFamily="34" charset="0"/>
              </a:rPr>
              <a:t>mahalliy diqqatga sazovor joylar va mehmonni qiziqtirgan boshqa ma'lumotlar bilan ta'minlash; </a:t>
            </a:r>
            <a:endParaRPr lang="en-US" sz="2000" dirty="0" smtClean="0">
              <a:latin typeface="Arial" pitchFamily="34" charset="0"/>
              <a:cs typeface="Arial" pitchFamily="34" charset="0"/>
            </a:endParaRPr>
          </a:p>
          <a:p>
            <a:pPr marL="342900" indent="-342900"/>
            <a:endParaRPr lang="en-US" sz="2000" dirty="0" smtClean="0">
              <a:latin typeface="Arial" pitchFamily="34" charset="0"/>
              <a:cs typeface="Arial" pitchFamily="34" charset="0"/>
            </a:endParaRPr>
          </a:p>
          <a:p>
            <a:pPr marL="342900" indent="-342900">
              <a:buFont typeface="Wingdings" panose="05000000000000000000" pitchFamily="2" charset="2"/>
              <a:buChar char="ü"/>
            </a:pPr>
            <a:r>
              <a:rPr lang="uz-Latn-UZ" sz="2000" dirty="0" smtClean="0">
                <a:solidFill>
                  <a:srgbClr val="FF0000"/>
                </a:solidFill>
                <a:latin typeface="Arial" pitchFamily="34" charset="0"/>
                <a:cs typeface="Arial" pitchFamily="34" charset="0"/>
              </a:rPr>
              <a:t>mehmonxona </a:t>
            </a:r>
            <a:r>
              <a:rPr lang="en-US" sz="2000" dirty="0" err="1" smtClean="0">
                <a:solidFill>
                  <a:srgbClr val="FF0000"/>
                </a:solidFill>
                <a:latin typeface="Arial" pitchFamily="34" charset="0"/>
                <a:cs typeface="Arial" pitchFamily="34" charset="0"/>
              </a:rPr>
              <a:t>ma’muriyati</a:t>
            </a:r>
            <a:r>
              <a:rPr lang="uz-Latn-UZ" sz="2000" dirty="0" smtClean="0">
                <a:solidFill>
                  <a:srgbClr val="FF0000"/>
                </a:solidFill>
                <a:latin typeface="Arial" pitchFamily="34" charset="0"/>
                <a:cs typeface="Arial" pitchFamily="34" charset="0"/>
              </a:rPr>
              <a:t>ni </a:t>
            </a:r>
            <a:r>
              <a:rPr lang="uz-Latn-UZ" sz="2000" dirty="0" smtClean="0">
                <a:latin typeface="Arial" pitchFamily="34" charset="0"/>
                <a:cs typeface="Arial" pitchFamily="34" charset="0"/>
              </a:rPr>
              <a:t>xonalar sonidan foydalanish bo'yicha aniq ma'lumotlar bilan ta'minlash (xonalar holati to'g'risida hisobot); </a:t>
            </a:r>
            <a:endParaRPr lang="en-US" sz="2000" dirty="0" smtClean="0">
              <a:latin typeface="Arial" pitchFamily="34" charset="0"/>
              <a:cs typeface="Arial" pitchFamily="34" charset="0"/>
            </a:endParaRPr>
          </a:p>
          <a:p>
            <a:pPr marL="342900" indent="-342900"/>
            <a:endParaRPr lang="en-US" sz="2000" dirty="0" smtClean="0">
              <a:latin typeface="Arial" pitchFamily="34" charset="0"/>
              <a:cs typeface="Arial" pitchFamily="34" charset="0"/>
            </a:endParaRPr>
          </a:p>
          <a:p>
            <a:pPr marL="342900" indent="-342900">
              <a:buFont typeface="Wingdings" panose="05000000000000000000" pitchFamily="2" charset="2"/>
              <a:buChar char="ü"/>
            </a:pPr>
            <a:r>
              <a:rPr lang="uz-Latn-UZ" sz="2000" dirty="0" smtClean="0">
                <a:solidFill>
                  <a:srgbClr val="FF0000"/>
                </a:solidFill>
                <a:latin typeface="Arial" pitchFamily="34" charset="0"/>
                <a:cs typeface="Arial" pitchFamily="34" charset="0"/>
              </a:rPr>
              <a:t>ko'rsatilgan xizmatlar uchun to'lov </a:t>
            </a:r>
            <a:r>
              <a:rPr lang="uz-Latn-UZ" sz="2000" dirty="0" smtClean="0">
                <a:latin typeface="Arial" pitchFamily="34" charset="0"/>
                <a:cs typeface="Arial" pitchFamily="34" charset="0"/>
              </a:rPr>
              <a:t>hujjatlarini (hisob-kitoblarni) tayyorlash va berish </a:t>
            </a:r>
            <a:r>
              <a:rPr lang="en-US" sz="2000" dirty="0" err="1" smtClean="0">
                <a:latin typeface="Arial" pitchFamily="34" charset="0"/>
                <a:cs typeface="Arial" pitchFamily="34" charset="0"/>
              </a:rPr>
              <a:t>hamda</a:t>
            </a:r>
            <a:r>
              <a:rPr lang="en-US" sz="2000" dirty="0" smtClean="0">
                <a:latin typeface="Arial" pitchFamily="34" charset="0"/>
                <a:cs typeface="Arial" pitchFamily="34" charset="0"/>
              </a:rPr>
              <a:t> </a:t>
            </a:r>
            <a:r>
              <a:rPr lang="uz-Latn-UZ" sz="2000" dirty="0" smtClean="0">
                <a:latin typeface="Arial" pitchFamily="34" charset="0"/>
                <a:cs typeface="Arial" pitchFamily="34" charset="0"/>
              </a:rPr>
              <a:t> mehmonlar bilan yakuniy hisob-kitoblarni amalga oshirish</a:t>
            </a:r>
            <a:r>
              <a:rPr lang="uz-Latn-UZ" sz="2000" dirty="0" smtClean="0"/>
              <a:t>.</a:t>
            </a:r>
            <a:endParaRPr lang="ru-RU" sz="2000" b="0" i="0" dirty="0">
              <a:solidFill>
                <a:srgbClr val="212529"/>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83044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p:nvPr/>
        </p:nvSpPr>
        <p:spPr>
          <a:xfrm>
            <a:off x="1991995" y="493827"/>
            <a:ext cx="936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ru-RU" sz="3500" b="1" dirty="0" smtClean="0">
                <a:solidFill>
                  <a:srgbClr val="0070C0"/>
                </a:solidFill>
                <a:latin typeface="Arial" panose="020B0604020202020204" pitchFamily="34" charset="0"/>
                <a:cs typeface="Arial" panose="020B0604020202020204" pitchFamily="34" charset="0"/>
                <a:sym typeface="+mn-ea"/>
              </a:rPr>
              <a:t>Harakat algaritmi</a:t>
            </a:r>
            <a:endParaRPr lang="ru-RU" sz="3500" b="1" dirty="0" smtClean="0">
              <a:solidFill>
                <a:srgbClr val="0070C0"/>
              </a:solidFill>
              <a:latin typeface="Arial" panose="020B0604020202020204" pitchFamily="34" charset="0"/>
              <a:cs typeface="Arial" panose="020B0604020202020204" pitchFamily="34" charset="0"/>
            </a:endParaRPr>
          </a:p>
        </p:txBody>
      </p:sp>
      <p:pic>
        <p:nvPicPr>
          <p:cNvPr id="5" name="Picture 4" descr="Hotel Icon PNG рисунок, картинки и пнг прозрачный для бесплатной загрузки |  Pngtre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575"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единительная линия 5"/>
          <p:cNvCxnSpPr/>
          <p:nvPr/>
        </p:nvCxnSpPr>
        <p:spPr>
          <a:xfrm flipV="1">
            <a:off x="2060170" y="1463040"/>
            <a:ext cx="9293629" cy="33251"/>
          </a:xfrm>
          <a:prstGeom prst="line">
            <a:avLst/>
          </a:prstGeom>
        </p:spPr>
        <p:style>
          <a:lnRef idx="3">
            <a:schemeClr val="accent1"/>
          </a:lnRef>
          <a:fillRef idx="0">
            <a:schemeClr val="accent1"/>
          </a:fillRef>
          <a:effectRef idx="2">
            <a:schemeClr val="accent1"/>
          </a:effectRef>
          <a:fontRef idx="minor">
            <a:schemeClr val="tx1"/>
          </a:fontRef>
        </p:style>
      </p:cxnSp>
      <p:sp>
        <p:nvSpPr>
          <p:cNvPr id="8" name="Прямоугольник 7"/>
          <p:cNvSpPr/>
          <p:nvPr/>
        </p:nvSpPr>
        <p:spPr>
          <a:xfrm>
            <a:off x="8478982" y="4641052"/>
            <a:ext cx="3366655" cy="1445260"/>
          </a:xfrm>
          <a:prstGeom prst="rect">
            <a:avLst/>
          </a:prstGeom>
        </p:spPr>
        <p:txBody>
          <a:bodyPr wrap="square">
            <a:spAutoFit/>
          </a:bodyPr>
          <a:lstStyle/>
          <a:p>
            <a:r>
              <a:rPr lang="ru-RU" sz="2200" dirty="0">
                <a:solidFill>
                  <a:srgbClr val="000000"/>
                </a:solidFill>
                <a:latin typeface="Arial" panose="020B0604020202020204" pitchFamily="34" charset="0"/>
                <a:cs typeface="Arial" panose="020B0604020202020204" pitchFamily="34" charset="0"/>
              </a:rPr>
              <a:t>Mehmonga barcha bronlash parametrlarini ayting va ularning to'g'riligini aniqlang</a:t>
            </a:r>
          </a:p>
        </p:txBody>
      </p:sp>
      <p:pic>
        <p:nvPicPr>
          <p:cNvPr id="3" name="Замещающее содержимое 2"/>
          <p:cNvPicPr>
            <a:picLocks noGrp="1" noChangeAspect="1"/>
          </p:cNvPicPr>
          <p:nvPr>
            <p:ph idx="1"/>
          </p:nvPr>
        </p:nvPicPr>
        <p:blipFill>
          <a:blip r:embed="rId3"/>
          <a:stretch>
            <a:fillRect/>
          </a:stretch>
        </p:blipFill>
        <p:spPr>
          <a:xfrm>
            <a:off x="306070" y="1950720"/>
            <a:ext cx="7724775" cy="4351655"/>
          </a:xfrm>
          <a:prstGeom prst="rect">
            <a:avLst/>
          </a:prstGeom>
        </p:spPr>
      </p:pic>
    </p:spTree>
    <p:extLst>
      <p:ext uri="{BB962C8B-B14F-4D97-AF65-F5344CB8AC3E}">
        <p14:creationId xmlns:p14="http://schemas.microsoft.com/office/powerpoint/2010/main" val="6007758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836428" y="4325490"/>
            <a:ext cx="2593572" cy="1783715"/>
          </a:xfrm>
          <a:prstGeom prst="rect">
            <a:avLst/>
          </a:prstGeom>
        </p:spPr>
        <p:txBody>
          <a:bodyPr wrap="square">
            <a:spAutoFit/>
          </a:bodyPr>
          <a:lstStyle/>
          <a:p>
            <a:r>
              <a:rPr lang="en-US" altLang="ru-RU" sz="2200">
                <a:solidFill>
                  <a:srgbClr val="000000"/>
                </a:solidFill>
                <a:latin typeface="Arial" panose="020B0604020202020204" pitchFamily="34" charset="0"/>
                <a:cs typeface="Arial" panose="020B0604020202020204" pitchFamily="34" charset="0"/>
              </a:rPr>
              <a:t>Bronlash</a:t>
            </a:r>
            <a:r>
              <a:rPr lang="ru-RU" sz="2200">
                <a:solidFill>
                  <a:srgbClr val="000000"/>
                </a:solidFill>
                <a:latin typeface="Arial" panose="020B0604020202020204" pitchFamily="34" charset="0"/>
                <a:cs typeface="Arial" panose="020B0604020202020204" pitchFamily="34" charset="0"/>
              </a:rPr>
              <a:t> qoidalari va bronni kafolatlash imkoniyati haqida gapirib bering</a:t>
            </a:r>
          </a:p>
        </p:txBody>
      </p:sp>
      <p:sp>
        <p:nvSpPr>
          <p:cNvPr id="5" name="Заголовок 1"/>
          <p:cNvSpPr txBox="1"/>
          <p:nvPr/>
        </p:nvSpPr>
        <p:spPr>
          <a:xfrm>
            <a:off x="1991995" y="493827"/>
            <a:ext cx="936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ru-RU" sz="3500" b="1" dirty="0" smtClean="0">
                <a:solidFill>
                  <a:srgbClr val="0070C0"/>
                </a:solidFill>
                <a:latin typeface="Arial" panose="020B0604020202020204" pitchFamily="34" charset="0"/>
                <a:cs typeface="Arial" panose="020B0604020202020204" pitchFamily="34" charset="0"/>
                <a:sym typeface="+mn-ea"/>
              </a:rPr>
              <a:t>Harakat algaritmi</a:t>
            </a:r>
            <a:endParaRPr lang="ru-RU" sz="3500" b="1" dirty="0" smtClean="0">
              <a:solidFill>
                <a:srgbClr val="0070C0"/>
              </a:solidFill>
              <a:latin typeface="Arial" panose="020B0604020202020204" pitchFamily="34" charset="0"/>
              <a:cs typeface="Arial" panose="020B0604020202020204" pitchFamily="34" charset="0"/>
            </a:endParaRPr>
          </a:p>
        </p:txBody>
      </p:sp>
      <p:pic>
        <p:nvPicPr>
          <p:cNvPr id="6" name="Picture 4" descr="Hotel Icon PNG рисунок, картинки и пнг прозрачный для бесплатной загрузки |  Pngtre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575"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Прямая соединительная линия 6"/>
          <p:cNvCxnSpPr/>
          <p:nvPr/>
        </p:nvCxnSpPr>
        <p:spPr>
          <a:xfrm flipV="1">
            <a:off x="2060170" y="1463040"/>
            <a:ext cx="9293629" cy="33251"/>
          </a:xfrm>
          <a:prstGeom prst="line">
            <a:avLst/>
          </a:prstGeom>
        </p:spPr>
        <p:style>
          <a:lnRef idx="3">
            <a:schemeClr val="accent1"/>
          </a:lnRef>
          <a:fillRef idx="0">
            <a:schemeClr val="accent1"/>
          </a:fillRef>
          <a:effectRef idx="2">
            <a:schemeClr val="accent1"/>
          </a:effectRef>
          <a:fontRef idx="minor">
            <a:schemeClr val="tx1"/>
          </a:fontRef>
        </p:style>
      </p:cxnSp>
      <p:pic>
        <p:nvPicPr>
          <p:cNvPr id="3" name="Замещающее содержимое 2"/>
          <p:cNvPicPr>
            <a:picLocks noGrp="1" noChangeAspect="1"/>
          </p:cNvPicPr>
          <p:nvPr>
            <p:ph idx="1"/>
          </p:nvPr>
        </p:nvPicPr>
        <p:blipFill>
          <a:blip r:embed="rId3"/>
          <a:stretch>
            <a:fillRect/>
          </a:stretch>
        </p:blipFill>
        <p:spPr>
          <a:xfrm>
            <a:off x="518795" y="1988185"/>
            <a:ext cx="7724775" cy="4351655"/>
          </a:xfrm>
          <a:prstGeom prst="rect">
            <a:avLst/>
          </a:prstGeom>
        </p:spPr>
      </p:pic>
    </p:spTree>
    <p:extLst>
      <p:ext uri="{BB962C8B-B14F-4D97-AF65-F5344CB8AC3E}">
        <p14:creationId xmlns:p14="http://schemas.microsoft.com/office/powerpoint/2010/main" val="36881293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p:nvPr/>
        </p:nvSpPr>
        <p:spPr>
          <a:xfrm>
            <a:off x="1991995" y="493827"/>
            <a:ext cx="936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ru-RU" sz="3500" b="1" dirty="0" smtClean="0">
                <a:solidFill>
                  <a:srgbClr val="0070C0"/>
                </a:solidFill>
                <a:latin typeface="Arial" panose="020B0604020202020204" pitchFamily="34" charset="0"/>
                <a:cs typeface="Arial" panose="020B0604020202020204" pitchFamily="34" charset="0"/>
                <a:sym typeface="+mn-ea"/>
              </a:rPr>
              <a:t>Harakat algaritmi</a:t>
            </a:r>
            <a:endParaRPr lang="ru-RU" sz="3500" b="1" dirty="0" smtClean="0">
              <a:solidFill>
                <a:srgbClr val="0070C0"/>
              </a:solidFill>
              <a:latin typeface="Arial" panose="020B0604020202020204" pitchFamily="34" charset="0"/>
              <a:cs typeface="Arial" panose="020B0604020202020204" pitchFamily="34" charset="0"/>
            </a:endParaRPr>
          </a:p>
        </p:txBody>
      </p:sp>
      <p:pic>
        <p:nvPicPr>
          <p:cNvPr id="5" name="Picture 4" descr="Hotel Icon PNG рисунок, картинки и пнг прозрачный для бесплатной загрузки |  Pngtre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575"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единительная линия 5"/>
          <p:cNvCxnSpPr/>
          <p:nvPr/>
        </p:nvCxnSpPr>
        <p:spPr>
          <a:xfrm flipV="1">
            <a:off x="2060170" y="1463040"/>
            <a:ext cx="9293629" cy="33251"/>
          </a:xfrm>
          <a:prstGeom prst="line">
            <a:avLst/>
          </a:prstGeom>
        </p:spPr>
        <p:style>
          <a:lnRef idx="3">
            <a:schemeClr val="accent1"/>
          </a:lnRef>
          <a:fillRef idx="0">
            <a:schemeClr val="accent1"/>
          </a:fillRef>
          <a:effectRef idx="2">
            <a:schemeClr val="accent1"/>
          </a:effectRef>
          <a:fontRef idx="minor">
            <a:schemeClr val="tx1"/>
          </a:fontRef>
        </p:style>
      </p:cxnSp>
      <p:pic>
        <p:nvPicPr>
          <p:cNvPr id="9" name="Объект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5784" y="2074818"/>
            <a:ext cx="7728841" cy="4351338"/>
          </a:xfrm>
        </p:spPr>
      </p:pic>
      <p:sp>
        <p:nvSpPr>
          <p:cNvPr id="10" name="Прямоугольник 9"/>
          <p:cNvSpPr/>
          <p:nvPr/>
        </p:nvSpPr>
        <p:spPr>
          <a:xfrm>
            <a:off x="8538070" y="5613461"/>
            <a:ext cx="3432175" cy="429895"/>
          </a:xfrm>
          <a:prstGeom prst="rect">
            <a:avLst/>
          </a:prstGeom>
        </p:spPr>
        <p:txBody>
          <a:bodyPr wrap="none">
            <a:spAutoFit/>
          </a:bodyPr>
          <a:lstStyle/>
          <a:p>
            <a:pPr algn="l"/>
            <a:r>
              <a:rPr lang="ru-RU" sz="2200" dirty="0">
                <a:solidFill>
                  <a:srgbClr val="000000"/>
                </a:solidFill>
                <a:latin typeface="Arial" panose="020B0604020202020204" pitchFamily="34" charset="0"/>
                <a:cs typeface="Arial" panose="020B0604020202020204" pitchFamily="34" charset="0"/>
              </a:rPr>
              <a:t>mehmon bilan xayrlashing</a:t>
            </a:r>
          </a:p>
        </p:txBody>
      </p:sp>
    </p:spTree>
    <p:extLst>
      <p:ext uri="{BB962C8B-B14F-4D97-AF65-F5344CB8AC3E}">
        <p14:creationId xmlns:p14="http://schemas.microsoft.com/office/powerpoint/2010/main" val="17211648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p:nvPr/>
        </p:nvSpPr>
        <p:spPr>
          <a:xfrm>
            <a:off x="1991995" y="493827"/>
            <a:ext cx="936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500" b="1" dirty="0" smtClean="0">
                <a:solidFill>
                  <a:srgbClr val="0070C0"/>
                </a:solidFill>
                <a:latin typeface="Arial" panose="020B0604020202020204" pitchFamily="34" charset="0"/>
                <a:cs typeface="Arial" panose="020B0604020202020204" pitchFamily="34" charset="0"/>
              </a:rPr>
              <a:t>Interaktiv individual vazifa</a:t>
            </a:r>
          </a:p>
        </p:txBody>
      </p:sp>
      <p:pic>
        <p:nvPicPr>
          <p:cNvPr id="5" name="Picture 4" descr="Hotel Icon PNG рисунок, картинки и пнг прозрачный для бесплатной загрузки |  Pngtre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575"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единительная линия 5"/>
          <p:cNvCxnSpPr/>
          <p:nvPr/>
        </p:nvCxnSpPr>
        <p:spPr>
          <a:xfrm flipV="1">
            <a:off x="2060170" y="1463040"/>
            <a:ext cx="9293629" cy="33251"/>
          </a:xfrm>
          <a:prstGeom prst="line">
            <a:avLst/>
          </a:prstGeom>
        </p:spPr>
        <p:style>
          <a:lnRef idx="3">
            <a:schemeClr val="accent1"/>
          </a:lnRef>
          <a:fillRef idx="0">
            <a:schemeClr val="accent1"/>
          </a:fillRef>
          <a:effectRef idx="2">
            <a:schemeClr val="accent1"/>
          </a:effectRef>
          <a:fontRef idx="minor">
            <a:schemeClr val="tx1"/>
          </a:fontRef>
        </p:style>
      </p:cxnSp>
      <p:pic>
        <p:nvPicPr>
          <p:cNvPr id="7" name="Picture 2" descr="ᐈ Чем занимается администратор отеля | Обязанности администратора гостиниц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676" y="2270241"/>
            <a:ext cx="5715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980902" y="2270241"/>
            <a:ext cx="4655128" cy="2599690"/>
          </a:xfrm>
          <a:prstGeom prst="rect">
            <a:avLst/>
          </a:prstGeom>
        </p:spPr>
        <p:txBody>
          <a:bodyPr wrap="square">
            <a:spAutoFit/>
          </a:bodyPr>
          <a:lstStyle/>
          <a:p>
            <a:r>
              <a:rPr lang="ru-RU" sz="2500" smtClean="0">
                <a:solidFill>
                  <a:srgbClr val="C00000"/>
                </a:solidFill>
                <a:latin typeface="Arial" panose="020B0604020202020204" pitchFamily="34" charset="0"/>
                <a:cs typeface="Arial" panose="020B0604020202020204" pitchFamily="34" charset="0"/>
              </a:rPr>
              <a:t>"O'zbekiston" mehmonxonasi ma'muri Madina nomidan bron qiling.</a:t>
            </a:r>
          </a:p>
          <a:p>
            <a:endParaRPr lang="ru-RU" sz="2200" dirty="0">
              <a:solidFill>
                <a:srgbClr val="000000"/>
              </a:solidFill>
              <a:latin typeface="Arial" panose="020B0604020202020204" pitchFamily="34" charset="0"/>
              <a:cs typeface="Arial" panose="020B0604020202020204" pitchFamily="34" charset="0"/>
            </a:endParaRPr>
          </a:p>
          <a:p>
            <a:r>
              <a:rPr lang="ru-RU" sz="2200" i="1" dirty="0" smtClean="0">
                <a:solidFill>
                  <a:srgbClr val="000000"/>
                </a:solidFill>
                <a:latin typeface="Arial" panose="020B0604020202020204" pitchFamily="34" charset="0"/>
                <a:cs typeface="Arial" panose="020B0604020202020204" pitchFamily="34" charset="0"/>
              </a:rPr>
              <a:t>Savollarni (dialoglarni) diqqat bilan o'qing, to'g'ri iboralar va harakatlarni tanlang.</a:t>
            </a:r>
          </a:p>
        </p:txBody>
      </p:sp>
    </p:spTree>
    <p:extLst>
      <p:ext uri="{BB962C8B-B14F-4D97-AF65-F5344CB8AC3E}">
        <p14:creationId xmlns:p14="http://schemas.microsoft.com/office/powerpoint/2010/main" val="30291605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a:spLocks noGrp="1"/>
          </p:cNvSpPr>
          <p:nvPr>
            <p:ph type="body" idx="1"/>
          </p:nvPr>
        </p:nvSpPr>
        <p:spPr>
          <a:xfrm>
            <a:off x="553866" y="1399728"/>
            <a:ext cx="5157787" cy="534226"/>
          </a:xfrm>
        </p:spPr>
        <p:txBody>
          <a:bodyPr/>
          <a:lstStyle/>
          <a:p>
            <a:pPr algn="ctr"/>
            <a:r>
              <a:rPr lang="en-US" altLang="ru-RU" dirty="0" smtClean="0">
                <a:solidFill>
                  <a:srgbClr val="C00000"/>
                </a:solidFill>
                <a:latin typeface="Arial" panose="020B0604020202020204" pitchFamily="34" charset="0"/>
                <a:cs typeface="Arial" panose="020B0604020202020204" pitchFamily="34" charset="0"/>
              </a:rPr>
              <a:t>To’g’ri</a:t>
            </a:r>
          </a:p>
        </p:txBody>
      </p:sp>
      <p:sp>
        <p:nvSpPr>
          <p:cNvPr id="7" name="Текст 6"/>
          <p:cNvSpPr>
            <a:spLocks noGrp="1"/>
          </p:cNvSpPr>
          <p:nvPr>
            <p:ph type="body" sz="quarter" idx="3"/>
          </p:nvPr>
        </p:nvSpPr>
        <p:spPr>
          <a:xfrm>
            <a:off x="6187655" y="1349260"/>
            <a:ext cx="5183188" cy="584694"/>
          </a:xfrm>
        </p:spPr>
        <p:txBody>
          <a:bodyPr/>
          <a:lstStyle/>
          <a:p>
            <a:pPr algn="ctr"/>
            <a:r>
              <a:rPr lang="en-US" altLang="ru-RU" dirty="0" smtClean="0">
                <a:solidFill>
                  <a:srgbClr val="C00000"/>
                </a:solidFill>
                <a:latin typeface="Arial" panose="020B0604020202020204" pitchFamily="34" charset="0"/>
                <a:cs typeface="Arial" panose="020B0604020202020204" pitchFamily="34" charset="0"/>
              </a:rPr>
              <a:t>Noto’g’ri </a:t>
            </a:r>
          </a:p>
        </p:txBody>
      </p:sp>
      <p:pic>
        <p:nvPicPr>
          <p:cNvPr id="1026" name="Picture 2" descr="Администратор сидит на стойке регистрации. Фотографии бизнеса рабочего  человека. Молодой администратор парня в черном Стоковое Изображение -  изображение насчитывающей усмехаться, курорт: 170082387"/>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187655" y="2156165"/>
            <a:ext cx="5142207" cy="32267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éceptionniste De Sourire D'hôtel Prenant L'appel Téléphonique Image stock  - Image du beau, gens: 11980517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39789" y="2156166"/>
            <a:ext cx="4834060" cy="32267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otel Icon PNG рисунок, картинки и пнг прозрачный для бесплатной загрузки |  Pngtree"/>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5575"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sp>
        <p:nvSpPr>
          <p:cNvPr id="12" name="Заголовок 1"/>
          <p:cNvSpPr txBox="1"/>
          <p:nvPr/>
        </p:nvSpPr>
        <p:spPr>
          <a:xfrm>
            <a:off x="2026082" y="386180"/>
            <a:ext cx="936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solidFill>
                  <a:srgbClr val="0070C0"/>
                </a:solidFill>
                <a:latin typeface="Arial" panose="020B0604020202020204" pitchFamily="34" charset="0"/>
                <a:cs typeface="Arial" panose="020B0604020202020204" pitchFamily="34" charset="0"/>
              </a:rPr>
              <a:t>UCHRASH</a:t>
            </a:r>
            <a:r>
              <a:rPr lang="en-US" altLang="ru-RU" sz="3600" b="1" dirty="0">
                <a:solidFill>
                  <a:srgbClr val="0070C0"/>
                </a:solidFill>
                <a:latin typeface="Arial" panose="020B0604020202020204" pitchFamily="34" charset="0"/>
                <a:cs typeface="Arial" panose="020B0604020202020204" pitchFamily="34" charset="0"/>
              </a:rPr>
              <a:t>ISH </a:t>
            </a:r>
            <a:r>
              <a:rPr lang="ru-RU" sz="3600" b="1" dirty="0">
                <a:solidFill>
                  <a:srgbClr val="0070C0"/>
                </a:solidFill>
                <a:latin typeface="Arial" panose="020B0604020202020204" pitchFamily="34" charset="0"/>
                <a:cs typeface="Arial" panose="020B0604020202020204" pitchFamily="34" charset="0"/>
              </a:rPr>
              <a:t>VA RO‘YXAT</a:t>
            </a:r>
            <a:r>
              <a:rPr lang="en-US" altLang="ru-RU" sz="3600" b="1" dirty="0">
                <a:solidFill>
                  <a:srgbClr val="0070C0"/>
                </a:solidFill>
                <a:latin typeface="Arial" panose="020B0604020202020204" pitchFamily="34" charset="0"/>
                <a:cs typeface="Arial" panose="020B0604020202020204" pitchFamily="34" charset="0"/>
              </a:rPr>
              <a:t>GA OLISH</a:t>
            </a:r>
          </a:p>
        </p:txBody>
      </p:sp>
      <p:cxnSp>
        <p:nvCxnSpPr>
          <p:cNvPr id="13" name="Прямая соединительная линия 12"/>
          <p:cNvCxnSpPr/>
          <p:nvPr/>
        </p:nvCxnSpPr>
        <p:spPr>
          <a:xfrm flipV="1">
            <a:off x="2060170" y="1463040"/>
            <a:ext cx="9293629" cy="33251"/>
          </a:xfrm>
          <a:prstGeom prst="line">
            <a:avLst/>
          </a:prstGeom>
        </p:spPr>
        <p:style>
          <a:lnRef idx="3">
            <a:schemeClr val="accent1"/>
          </a:lnRef>
          <a:fillRef idx="0">
            <a:schemeClr val="accent1"/>
          </a:fillRef>
          <a:effectRef idx="2">
            <a:schemeClr val="accent1"/>
          </a:effectRef>
          <a:fontRef idx="minor">
            <a:schemeClr val="tx1"/>
          </a:fontRef>
        </p:style>
      </p:cxnSp>
      <p:sp>
        <p:nvSpPr>
          <p:cNvPr id="9" name="Прямоугольник 8"/>
          <p:cNvSpPr/>
          <p:nvPr/>
        </p:nvSpPr>
        <p:spPr>
          <a:xfrm>
            <a:off x="839789" y="5464248"/>
            <a:ext cx="10514010" cy="1014730"/>
          </a:xfrm>
          <a:prstGeom prst="rect">
            <a:avLst/>
          </a:prstGeom>
        </p:spPr>
        <p:txBody>
          <a:bodyPr wrap="square">
            <a:spAutoFit/>
          </a:bodyPr>
          <a:lstStyle/>
          <a:p>
            <a:pPr algn="ctr"/>
            <a:r>
              <a:rPr lang="ru-RU" sz="2000" dirty="0">
                <a:solidFill>
                  <a:srgbClr val="C00000"/>
                </a:solidFill>
                <a:latin typeface="Arial" panose="020B0604020202020204" pitchFamily="34" charset="0"/>
                <a:ea typeface="Times New Roman" panose="02020603050405020304" pitchFamily="18" charset="0"/>
                <a:cs typeface="Arial" panose="020B0604020202020204" pitchFamily="34" charset="0"/>
              </a:rPr>
              <a:t>Muhim!!! Resepsiyonist mehmonni kutib olayotganda o'tirishdan ko'ra peshtaxta ortida turadi.</a:t>
            </a:r>
          </a:p>
          <a:p>
            <a:pPr algn="ctr"/>
            <a:r>
              <a:rPr lang="ru-RU" sz="2000" dirty="0">
                <a:solidFill>
                  <a:srgbClr val="C00000"/>
                </a:solidFill>
                <a:latin typeface="Arial" panose="020B0604020202020204" pitchFamily="34" charset="0"/>
                <a:ea typeface="Times New Roman" panose="02020603050405020304" pitchFamily="18" charset="0"/>
                <a:cs typeface="Arial" panose="020B0604020202020204" pitchFamily="34" charset="0"/>
              </a:rPr>
              <a:t>Bu bilan u mehmonga bo'lgan hurmatini ta'kidlaydi.</a:t>
            </a:r>
          </a:p>
        </p:txBody>
      </p:sp>
      <p:sp>
        <p:nvSpPr>
          <p:cNvPr id="2" name="Прямоугольник 1"/>
          <p:cNvSpPr/>
          <p:nvPr/>
        </p:nvSpPr>
        <p:spPr>
          <a:xfrm>
            <a:off x="1073785" y="6334570"/>
            <a:ext cx="10314101" cy="368300"/>
          </a:xfrm>
          <a:prstGeom prst="rect">
            <a:avLst/>
          </a:prstGeom>
        </p:spPr>
        <p:txBody>
          <a:bodyPr wrap="square">
            <a:spAutoFit/>
          </a:bodyPr>
          <a:lstStyle/>
          <a:p>
            <a:r>
              <a:rPr lang="ru-RU" dirty="0">
                <a:solidFill>
                  <a:srgbClr val="000000"/>
                </a:solidFill>
                <a:latin typeface="Arial" panose="020B0604020202020204" pitchFamily="34" charset="0"/>
                <a:cs typeface="Arial" panose="020B0604020202020204" pitchFamily="34" charset="0"/>
              </a:rPr>
              <a:t>Mehmon xonasida ro'yxatdan o'tish tartib-qoidalarga qat'iy rioya qilishni talab qiladigan tartibdir. </a:t>
            </a: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64225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p:nvPr/>
        </p:nvSpPr>
        <p:spPr>
          <a:xfrm>
            <a:off x="1850679" y="2721638"/>
            <a:ext cx="936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500" b="1" dirty="0">
                <a:solidFill>
                  <a:srgbClr val="0070C0"/>
                </a:solidFill>
                <a:latin typeface="Arial" panose="020B0604020202020204" pitchFamily="34" charset="0"/>
                <a:cs typeface="Arial" panose="020B0604020202020204" pitchFamily="34" charset="0"/>
              </a:rPr>
              <a:t>Mehmonni </a:t>
            </a:r>
            <a:r>
              <a:rPr lang="en-US" altLang="ru-RU" sz="3500" b="1" dirty="0">
                <a:solidFill>
                  <a:srgbClr val="0070C0"/>
                </a:solidFill>
                <a:latin typeface="Arial" panose="020B0604020202020204" pitchFamily="34" charset="0"/>
                <a:cs typeface="Arial" panose="020B0604020202020204" pitchFamily="34" charset="0"/>
              </a:rPr>
              <a:t>ro’yxatdan o’tkazish</a:t>
            </a:r>
            <a:r>
              <a:rPr lang="ru-RU" sz="3500" b="1" dirty="0">
                <a:solidFill>
                  <a:srgbClr val="0070C0"/>
                </a:solidFill>
                <a:latin typeface="Arial" panose="020B0604020202020204" pitchFamily="34" charset="0"/>
                <a:cs typeface="Arial" panose="020B0604020202020204" pitchFamily="34" charset="0"/>
              </a:rPr>
              <a:t>da harakatlar algoritmi</a:t>
            </a:r>
          </a:p>
        </p:txBody>
      </p:sp>
      <p:cxnSp>
        <p:nvCxnSpPr>
          <p:cNvPr id="4" name="Прямая соединительная линия 3"/>
          <p:cNvCxnSpPr/>
          <p:nvPr/>
        </p:nvCxnSpPr>
        <p:spPr>
          <a:xfrm flipV="1">
            <a:off x="2076795" y="3898669"/>
            <a:ext cx="9293629" cy="33251"/>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570623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p:nvPr/>
        </p:nvSpPr>
        <p:spPr>
          <a:xfrm>
            <a:off x="1991995" y="238398"/>
            <a:ext cx="936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500" b="1" dirty="0" smtClean="0">
                <a:solidFill>
                  <a:srgbClr val="0070C0"/>
                </a:solidFill>
                <a:latin typeface="Arial" panose="020B0604020202020204" pitchFamily="34" charset="0"/>
                <a:cs typeface="Arial" panose="020B0604020202020204" pitchFamily="34" charset="0"/>
              </a:rPr>
              <a:t>1-qadam: Mehmon bilan ko'z bilan aloqa qiling</a:t>
            </a:r>
          </a:p>
        </p:txBody>
      </p:sp>
      <p:pic>
        <p:nvPicPr>
          <p:cNvPr id="3" name="Picture 4" descr="Hotel Icon PNG рисунок, картинки и пнг прозрачный для бесплатной загрузки |  Pngtre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575"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Прямая соединительная линия 3"/>
          <p:cNvCxnSpPr/>
          <p:nvPr/>
        </p:nvCxnSpPr>
        <p:spPr>
          <a:xfrm flipV="1">
            <a:off x="2060170" y="1463040"/>
            <a:ext cx="9293629" cy="33251"/>
          </a:xfrm>
          <a:prstGeom prst="line">
            <a:avLst/>
          </a:prstGeom>
        </p:spPr>
        <p:style>
          <a:lnRef idx="3">
            <a:schemeClr val="accent1"/>
          </a:lnRef>
          <a:fillRef idx="0">
            <a:schemeClr val="accent1"/>
          </a:fillRef>
          <a:effectRef idx="2">
            <a:schemeClr val="accent1"/>
          </a:effectRef>
          <a:fontRef idx="minor">
            <a:schemeClr val="tx1"/>
          </a:fontRef>
        </p:style>
      </p:cxnSp>
      <p:sp>
        <p:nvSpPr>
          <p:cNvPr id="9" name="Прямоугольник 8"/>
          <p:cNvSpPr/>
          <p:nvPr/>
        </p:nvSpPr>
        <p:spPr>
          <a:xfrm>
            <a:off x="8596824" y="3318387"/>
            <a:ext cx="2861735" cy="2461260"/>
          </a:xfrm>
          <a:prstGeom prst="rect">
            <a:avLst/>
          </a:prstGeom>
        </p:spPr>
        <p:txBody>
          <a:bodyPr wrap="square">
            <a:spAutoFit/>
          </a:bodyPr>
          <a:lstStyle/>
          <a:p>
            <a:r>
              <a:rPr lang="ru-RU" sz="2200" b="1" dirty="0" smtClean="0">
                <a:solidFill>
                  <a:srgbClr val="C00000"/>
                </a:solidFill>
                <a:latin typeface="Arial" panose="020B0604020202020204" pitchFamily="34" charset="0"/>
                <a:cs typeface="Arial" panose="020B0604020202020204" pitchFamily="34" charset="0"/>
              </a:rPr>
              <a:t>Muhim!!!</a:t>
            </a:r>
          </a:p>
          <a:p>
            <a:r>
              <a:rPr lang="ru-RU" sz="2200" b="1" dirty="0" smtClean="0">
                <a:solidFill>
                  <a:srgbClr val="C00000"/>
                </a:solidFill>
                <a:latin typeface="Arial" panose="020B0604020202020204" pitchFamily="34" charset="0"/>
                <a:cs typeface="Arial" panose="020B0604020202020204" pitchFamily="34" charset="0"/>
              </a:rPr>
              <a:t>Norasmiy iboralar: "Assalomu alaykum", "Salom", "Yaxshimisiz?" salomlashganda ishlatmaslik kerak</a:t>
            </a:r>
          </a:p>
        </p:txBody>
      </p:sp>
      <p:pic>
        <p:nvPicPr>
          <p:cNvPr id="6" name="Замещающее содержимое 5"/>
          <p:cNvPicPr>
            <a:picLocks noGrp="1" noChangeAspect="1"/>
          </p:cNvPicPr>
          <p:nvPr>
            <p:ph idx="1"/>
          </p:nvPr>
        </p:nvPicPr>
        <p:blipFill>
          <a:blip r:embed="rId3"/>
          <a:stretch>
            <a:fillRect/>
          </a:stretch>
        </p:blipFill>
        <p:spPr>
          <a:xfrm>
            <a:off x="300355" y="2074545"/>
            <a:ext cx="7735570" cy="4351655"/>
          </a:xfrm>
          <a:prstGeom prst="rect">
            <a:avLst/>
          </a:prstGeom>
        </p:spPr>
      </p:pic>
    </p:spTree>
    <p:extLst>
      <p:ext uri="{BB962C8B-B14F-4D97-AF65-F5344CB8AC3E}">
        <p14:creationId xmlns:p14="http://schemas.microsoft.com/office/powerpoint/2010/main" val="37422449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p:nvPr/>
        </p:nvSpPr>
        <p:spPr>
          <a:xfrm>
            <a:off x="1991995" y="459991"/>
            <a:ext cx="936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500" b="1" dirty="0">
                <a:solidFill>
                  <a:srgbClr val="0070C0"/>
                </a:solidFill>
                <a:latin typeface="Arial" panose="020B0604020202020204" pitchFamily="34" charset="0"/>
                <a:cs typeface="Arial" panose="020B0604020202020204" pitchFamily="34" charset="0"/>
              </a:rPr>
              <a:t>2-qadam: Mehmon bilan shaxslararo aloqada bo'ling</a:t>
            </a:r>
          </a:p>
        </p:txBody>
      </p:sp>
      <p:pic>
        <p:nvPicPr>
          <p:cNvPr id="5" name="Picture 4" descr="Hotel Icon PNG рисунок, картинки и пнг прозрачный для бесплатной загрузки |  Pngtre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575"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единительная линия 5"/>
          <p:cNvCxnSpPr/>
          <p:nvPr/>
        </p:nvCxnSpPr>
        <p:spPr>
          <a:xfrm flipV="1">
            <a:off x="2060170" y="1463040"/>
            <a:ext cx="9293629" cy="33251"/>
          </a:xfrm>
          <a:prstGeom prst="line">
            <a:avLst/>
          </a:prstGeom>
        </p:spPr>
        <p:style>
          <a:lnRef idx="3">
            <a:schemeClr val="accent1"/>
          </a:lnRef>
          <a:fillRef idx="0">
            <a:schemeClr val="accent1"/>
          </a:fillRef>
          <a:effectRef idx="2">
            <a:schemeClr val="accent1"/>
          </a:effectRef>
          <a:fontRef idx="minor">
            <a:schemeClr val="tx1"/>
          </a:fontRef>
        </p:style>
      </p:cxnSp>
      <p:sp>
        <p:nvSpPr>
          <p:cNvPr id="8" name="Прямоугольник 7"/>
          <p:cNvSpPr/>
          <p:nvPr/>
        </p:nvSpPr>
        <p:spPr>
          <a:xfrm>
            <a:off x="8742218" y="4636997"/>
            <a:ext cx="2691322" cy="1783715"/>
          </a:xfrm>
          <a:prstGeom prst="rect">
            <a:avLst/>
          </a:prstGeom>
        </p:spPr>
        <p:txBody>
          <a:bodyPr wrap="square">
            <a:spAutoFit/>
          </a:bodyPr>
          <a:lstStyle/>
          <a:p>
            <a:r>
              <a:rPr lang="ru-RU" sz="2200" dirty="0">
                <a:solidFill>
                  <a:srgbClr val="000000"/>
                </a:solidFill>
                <a:latin typeface="Arial" panose="020B0604020202020204" pitchFamily="34" charset="0"/>
                <a:cs typeface="Arial" panose="020B0604020202020204" pitchFamily="34" charset="0"/>
              </a:rPr>
              <a:t>Mehmonning ismini </a:t>
            </a:r>
            <a:r>
              <a:rPr lang="en-US" altLang="ru-RU" sz="2200" dirty="0">
                <a:solidFill>
                  <a:srgbClr val="000000"/>
                </a:solidFill>
                <a:latin typeface="Arial" panose="020B0604020202020204" pitchFamily="34" charset="0"/>
                <a:cs typeface="Arial" panose="020B0604020202020204" pitchFamily="34" charset="0"/>
              </a:rPr>
              <a:t>so’rang</a:t>
            </a:r>
            <a:r>
              <a:rPr lang="ru-RU" sz="2200" dirty="0">
                <a:solidFill>
                  <a:srgbClr val="000000"/>
                </a:solidFill>
                <a:latin typeface="Arial" panose="020B0604020202020204" pitchFamily="34" charset="0"/>
                <a:cs typeface="Arial" panose="020B0604020202020204" pitchFamily="34" charset="0"/>
              </a:rPr>
              <a:t>. Bu shaxslararo aloqani o'rnatishga yordam beradi.</a:t>
            </a:r>
          </a:p>
        </p:txBody>
      </p:sp>
      <p:pic>
        <p:nvPicPr>
          <p:cNvPr id="3" name="Замещающее содержимое 2"/>
          <p:cNvPicPr>
            <a:picLocks noGrp="1" noChangeAspect="1"/>
          </p:cNvPicPr>
          <p:nvPr>
            <p:ph idx="1"/>
          </p:nvPr>
        </p:nvPicPr>
        <p:blipFill>
          <a:blip r:embed="rId3"/>
          <a:stretch>
            <a:fillRect/>
          </a:stretch>
        </p:blipFill>
        <p:spPr>
          <a:xfrm>
            <a:off x="350520" y="1950720"/>
            <a:ext cx="7735570" cy="4351655"/>
          </a:xfrm>
          <a:prstGeom prst="rect">
            <a:avLst/>
          </a:prstGeom>
        </p:spPr>
      </p:pic>
    </p:spTree>
    <p:extLst>
      <p:ext uri="{BB962C8B-B14F-4D97-AF65-F5344CB8AC3E}">
        <p14:creationId xmlns:p14="http://schemas.microsoft.com/office/powerpoint/2010/main" val="6182092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p:nvPr/>
        </p:nvSpPr>
        <p:spPr>
          <a:xfrm>
            <a:off x="1991995" y="459991"/>
            <a:ext cx="936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500" b="1" dirty="0">
                <a:solidFill>
                  <a:srgbClr val="0070C0"/>
                </a:solidFill>
                <a:latin typeface="Arial" panose="020B0604020202020204" pitchFamily="34" charset="0"/>
                <a:cs typeface="Arial" panose="020B0604020202020204" pitchFamily="34" charset="0"/>
              </a:rPr>
              <a:t>2-qadam: Mehmon bilan shaxslararo aloqada bo'ling</a:t>
            </a:r>
          </a:p>
        </p:txBody>
      </p:sp>
      <p:pic>
        <p:nvPicPr>
          <p:cNvPr id="5" name="Picture 4" descr="Hotel Icon PNG рисунок, картинки и пнг прозрачный для бесплатной загрузки |  Pngtre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575"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единительная линия 5"/>
          <p:cNvCxnSpPr/>
          <p:nvPr/>
        </p:nvCxnSpPr>
        <p:spPr>
          <a:xfrm flipV="1">
            <a:off x="2060170" y="1463040"/>
            <a:ext cx="9293629" cy="33251"/>
          </a:xfrm>
          <a:prstGeom prst="line">
            <a:avLst/>
          </a:prstGeom>
        </p:spPr>
        <p:style>
          <a:lnRef idx="3">
            <a:schemeClr val="accent1"/>
          </a:lnRef>
          <a:fillRef idx="0">
            <a:schemeClr val="accent1"/>
          </a:fillRef>
          <a:effectRef idx="2">
            <a:schemeClr val="accent1"/>
          </a:effectRef>
          <a:fontRef idx="minor">
            <a:schemeClr val="tx1"/>
          </a:fontRef>
        </p:style>
      </p:cxnSp>
      <p:sp>
        <p:nvSpPr>
          <p:cNvPr id="10" name="Прямоугольник 9"/>
          <p:cNvSpPr/>
          <p:nvPr/>
        </p:nvSpPr>
        <p:spPr>
          <a:xfrm>
            <a:off x="8148320" y="5229860"/>
            <a:ext cx="3726815" cy="768350"/>
          </a:xfrm>
          <a:prstGeom prst="rect">
            <a:avLst/>
          </a:prstGeom>
        </p:spPr>
        <p:txBody>
          <a:bodyPr wrap="square">
            <a:spAutoFit/>
          </a:bodyPr>
          <a:lstStyle/>
          <a:p>
            <a:r>
              <a:rPr lang="en-US" altLang="ru-RU" sz="2200" dirty="0">
                <a:solidFill>
                  <a:srgbClr val="000000"/>
                </a:solidFill>
                <a:latin typeface="Arial" panose="020B0604020202020204" pitchFamily="34" charset="0"/>
                <a:cs typeface="Arial" panose="020B0604020202020204" pitchFamily="34" charset="0"/>
              </a:rPr>
              <a:t>Mehmon xona buyurma qilganini so’rang</a:t>
            </a:r>
            <a:endParaRPr lang="en-US" altLang="ru-RU" sz="2200" dirty="0">
              <a:latin typeface="Arial" panose="020B0604020202020204" pitchFamily="34" charset="0"/>
              <a:cs typeface="Arial" panose="020B0604020202020204" pitchFamily="34" charset="0"/>
            </a:endParaRPr>
          </a:p>
        </p:txBody>
      </p:sp>
      <p:pic>
        <p:nvPicPr>
          <p:cNvPr id="7" name="Замещающее содержимое 6"/>
          <p:cNvPicPr>
            <a:picLocks noGrp="1" noChangeAspect="1"/>
          </p:cNvPicPr>
          <p:nvPr>
            <p:ph idx="1"/>
          </p:nvPr>
        </p:nvPicPr>
        <p:blipFill>
          <a:blip r:embed="rId3"/>
          <a:stretch>
            <a:fillRect/>
          </a:stretch>
        </p:blipFill>
        <p:spPr>
          <a:xfrm>
            <a:off x="412750" y="1988185"/>
            <a:ext cx="7735570" cy="4351655"/>
          </a:xfrm>
          <a:prstGeom prst="rect">
            <a:avLst/>
          </a:prstGeom>
        </p:spPr>
      </p:pic>
    </p:spTree>
    <p:extLst>
      <p:ext uri="{BB962C8B-B14F-4D97-AF65-F5344CB8AC3E}">
        <p14:creationId xmlns:p14="http://schemas.microsoft.com/office/powerpoint/2010/main" val="42519959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p:nvPr/>
        </p:nvSpPr>
        <p:spPr>
          <a:xfrm>
            <a:off x="1900555" y="216767"/>
            <a:ext cx="936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500" b="1" dirty="0" smtClean="0">
                <a:solidFill>
                  <a:srgbClr val="0070C0"/>
                </a:solidFill>
                <a:latin typeface="Arial" panose="020B0604020202020204" pitchFamily="34" charset="0"/>
                <a:cs typeface="Arial" panose="020B0604020202020204" pitchFamily="34" charset="0"/>
              </a:rPr>
              <a:t>2-qadam: Mehmon bilan shaxslararo aloqada bo'ling</a:t>
            </a:r>
          </a:p>
        </p:txBody>
      </p:sp>
      <p:pic>
        <p:nvPicPr>
          <p:cNvPr id="7" name="Picture 4" descr="Hotel Icon PNG рисунок, картинки и пнг прозрачный для бесплатной загрузки |  Pngtre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575"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Прямая соединительная линия 7"/>
          <p:cNvCxnSpPr/>
          <p:nvPr/>
        </p:nvCxnSpPr>
        <p:spPr>
          <a:xfrm flipV="1">
            <a:off x="2060170" y="1463040"/>
            <a:ext cx="9293629" cy="33251"/>
          </a:xfrm>
          <a:prstGeom prst="line">
            <a:avLst/>
          </a:prstGeom>
        </p:spPr>
        <p:style>
          <a:lnRef idx="3">
            <a:schemeClr val="accent1"/>
          </a:lnRef>
          <a:fillRef idx="0">
            <a:schemeClr val="accent1"/>
          </a:fillRef>
          <a:effectRef idx="2">
            <a:schemeClr val="accent1"/>
          </a:effectRef>
          <a:fontRef idx="minor">
            <a:schemeClr val="tx1"/>
          </a:fontRef>
        </p:style>
      </p:cxnSp>
      <p:pic>
        <p:nvPicPr>
          <p:cNvPr id="10" name="Объект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9439" y="2096449"/>
            <a:ext cx="7731716" cy="4351338"/>
          </a:xfrm>
        </p:spPr>
      </p:pic>
      <p:sp>
        <p:nvSpPr>
          <p:cNvPr id="11" name="Прямоугольник 10"/>
          <p:cNvSpPr/>
          <p:nvPr/>
        </p:nvSpPr>
        <p:spPr>
          <a:xfrm>
            <a:off x="8634153" y="2194626"/>
            <a:ext cx="3185314" cy="3138170"/>
          </a:xfrm>
          <a:prstGeom prst="rect">
            <a:avLst/>
          </a:prstGeom>
        </p:spPr>
        <p:txBody>
          <a:bodyPr wrap="square">
            <a:spAutoFit/>
          </a:bodyPr>
          <a:lstStyle/>
          <a:p>
            <a:r>
              <a:rPr lang="en-US" altLang="ru-RU" sz="2200" dirty="0">
                <a:solidFill>
                  <a:srgbClr val="000000"/>
                </a:solidFill>
                <a:latin typeface="Arial" panose="020B0604020202020204" pitchFamily="34" charset="0"/>
                <a:cs typeface="Arial" panose="020B0604020202020204" pitchFamily="34" charset="0"/>
              </a:rPr>
              <a:t>Bronlash </a:t>
            </a:r>
            <a:r>
              <a:rPr lang="ru-RU" sz="2200" dirty="0">
                <a:solidFill>
                  <a:srgbClr val="000000"/>
                </a:solidFill>
                <a:latin typeface="Arial" panose="020B0604020202020204" pitchFamily="34" charset="0"/>
                <a:cs typeface="Arial" panose="020B0604020202020204" pitchFamily="34" charset="0"/>
              </a:rPr>
              <a:t>ma'lumotlarini tekshirish va mehmonni aniqlash uchun mehmondan shaxsini tasdiqlovchi hujjatni so'rang. O'zbekiston Respublikasi hududida bunday hujjat pasport hisoblanadi</a:t>
            </a:r>
          </a:p>
        </p:txBody>
      </p:sp>
    </p:spTree>
    <p:extLst>
      <p:ext uri="{BB962C8B-B14F-4D97-AF65-F5344CB8AC3E}">
        <p14:creationId xmlns:p14="http://schemas.microsoft.com/office/powerpoint/2010/main" val="3723516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1970116" y="133895"/>
            <a:ext cx="950006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ru-RU" sz="3000" b="1" dirty="0" smtClean="0">
                <a:solidFill>
                  <a:srgbClr val="0070C0"/>
                </a:solidFill>
                <a:latin typeface="Arial" panose="020B0604020202020204" pitchFamily="34" charset="0"/>
                <a:cs typeface="Arial" panose="020B0604020202020204" pitchFamily="34" charset="0"/>
              </a:rPr>
              <a:t> </a:t>
            </a:r>
          </a:p>
          <a:p>
            <a:pPr algn="l" rtl="0"/>
            <a:r>
              <a:rPr lang="ru-RU" sz="3500" b="1" dirty="0">
                <a:solidFill>
                  <a:srgbClr val="0070C0"/>
                </a:solidFill>
                <a:latin typeface="Arial" panose="020B0604020202020204" pitchFamily="34" charset="0"/>
                <a:cs typeface="Arial" panose="020B0604020202020204" pitchFamily="34" charset="0"/>
              </a:rPr>
              <a:t>Qabul qilish va </a:t>
            </a:r>
            <a:r>
              <a:rPr lang="ru-RU" sz="3500" b="1" dirty="0" err="1">
                <a:solidFill>
                  <a:srgbClr val="0070C0"/>
                </a:solidFill>
                <a:latin typeface="Arial" panose="020B0604020202020204" pitchFamily="34" charset="0"/>
                <a:cs typeface="Arial" panose="020B0604020202020204" pitchFamily="34" charset="0"/>
              </a:rPr>
              <a:t>joylashtirish</a:t>
            </a:r>
            <a:r>
              <a:rPr lang="ru-RU" sz="3500" b="1" dirty="0">
                <a:solidFill>
                  <a:srgbClr val="0070C0"/>
                </a:solidFill>
                <a:latin typeface="Arial" panose="020B0604020202020204" pitchFamily="34" charset="0"/>
                <a:cs typeface="Arial" panose="020B0604020202020204" pitchFamily="34" charset="0"/>
              </a:rPr>
              <a:t> </a:t>
            </a:r>
            <a:r>
              <a:rPr lang="ru-RU" sz="3500" b="1" dirty="0" err="1" smtClean="0">
                <a:solidFill>
                  <a:srgbClr val="0070C0"/>
                </a:solidFill>
                <a:latin typeface="Arial" panose="020B0604020202020204" pitchFamily="34" charset="0"/>
                <a:cs typeface="Arial" panose="020B0604020202020204" pitchFamily="34" charset="0"/>
              </a:rPr>
              <a:t>xizmati</a:t>
            </a:r>
            <a:r>
              <a:rPr lang="en-US" sz="3500" b="1" dirty="0" smtClean="0">
                <a:solidFill>
                  <a:srgbClr val="0070C0"/>
                </a:solidFill>
                <a:latin typeface="Arial" panose="020B0604020202020204" pitchFamily="34" charset="0"/>
                <a:cs typeface="Arial" panose="020B0604020202020204" pitchFamily="34" charset="0"/>
              </a:rPr>
              <a:t> </a:t>
            </a:r>
            <a:r>
              <a:rPr lang="en-US" sz="3500" b="1" dirty="0" err="1" smtClean="0">
                <a:solidFill>
                  <a:srgbClr val="0070C0"/>
                </a:solidFill>
                <a:latin typeface="Arial" panose="020B0604020202020204" pitchFamily="34" charset="0"/>
                <a:cs typeface="Arial" panose="020B0604020202020204" pitchFamily="34" charset="0"/>
              </a:rPr>
              <a:t>uchun</a:t>
            </a:r>
            <a:r>
              <a:rPr lang="en-US" sz="3500" b="1" dirty="0" smtClean="0">
                <a:solidFill>
                  <a:srgbClr val="0070C0"/>
                </a:solidFill>
                <a:latin typeface="Arial" panose="020B0604020202020204" pitchFamily="34" charset="0"/>
                <a:cs typeface="Arial" panose="020B0604020202020204" pitchFamily="34" charset="0"/>
              </a:rPr>
              <a:t> </a:t>
            </a:r>
            <a:r>
              <a:rPr lang="ru-RU" sz="3500" b="1" dirty="0" err="1" smtClean="0">
                <a:solidFill>
                  <a:srgbClr val="0070C0"/>
                </a:solidFill>
                <a:latin typeface="Arial" panose="020B0604020202020204" pitchFamily="34" charset="0"/>
                <a:cs typeface="Arial" panose="020B0604020202020204" pitchFamily="34" charset="0"/>
              </a:rPr>
              <a:t>talablar</a:t>
            </a:r>
            <a:endParaRPr lang="ru-RU" sz="3500" b="1" dirty="0">
              <a:solidFill>
                <a:srgbClr val="0070C0"/>
              </a:solidFill>
              <a:latin typeface="Arial" panose="020B0604020202020204" pitchFamily="34" charset="0"/>
              <a:cs typeface="Arial" panose="020B0604020202020204" pitchFamily="34" charset="0"/>
            </a:endParaRPr>
          </a:p>
        </p:txBody>
      </p:sp>
      <p:pic>
        <p:nvPicPr>
          <p:cNvPr id="5" name="Picture 4" descr="Hotel Icon PNG рисунок, картинки и пнг прозрачный для бесплатной загрузки |  Pngtre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3696" y="203564"/>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единительная линия 5"/>
          <p:cNvCxnSpPr/>
          <p:nvPr/>
        </p:nvCxnSpPr>
        <p:spPr>
          <a:xfrm>
            <a:off x="1970116" y="1639934"/>
            <a:ext cx="9293629"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Прямоугольник 1"/>
          <p:cNvSpPr/>
          <p:nvPr/>
        </p:nvSpPr>
        <p:spPr>
          <a:xfrm>
            <a:off x="944089" y="2179321"/>
            <a:ext cx="10319656" cy="3785652"/>
          </a:xfrm>
          <a:prstGeom prst="rect">
            <a:avLst/>
          </a:prstGeom>
        </p:spPr>
        <p:txBody>
          <a:bodyPr wrap="square">
            <a:spAutoFit/>
          </a:bodyPr>
          <a:lstStyle/>
          <a:p>
            <a:pPr marL="342900" indent="-342900">
              <a:buFont typeface="Wingdings" panose="05000000000000000000" pitchFamily="2" charset="2"/>
              <a:buChar char="ü"/>
            </a:pPr>
            <a:r>
              <a:rPr lang="uz-Latn-UZ" sz="2000" dirty="0" smtClean="0">
                <a:solidFill>
                  <a:srgbClr val="FF0000"/>
                </a:solidFill>
                <a:latin typeface="Arial" pitchFamily="34" charset="0"/>
                <a:cs typeface="Arial" pitchFamily="34" charset="0"/>
              </a:rPr>
              <a:t>qabul qilish va joylashtirish xizmati </a:t>
            </a:r>
            <a:r>
              <a:rPr lang="uz-Latn-UZ" sz="2000" dirty="0" smtClean="0">
                <a:latin typeface="Arial" pitchFamily="34" charset="0"/>
                <a:cs typeface="Arial" pitchFamily="34" charset="0"/>
              </a:rPr>
              <a:t>mehmonxonaga kirish joyi yaqinida joylashgan bo'lishi kerak. </a:t>
            </a:r>
            <a:r>
              <a:rPr lang="uz-Latn-UZ" sz="2000" dirty="0" smtClean="0">
                <a:solidFill>
                  <a:srgbClr val="FF0000"/>
                </a:solidFill>
                <a:latin typeface="Arial" pitchFamily="34" charset="0"/>
                <a:cs typeface="Arial" pitchFamily="34" charset="0"/>
              </a:rPr>
              <a:t>Mehmonxona qabulxonasi </a:t>
            </a:r>
            <a:r>
              <a:rPr lang="uz-Latn-UZ" sz="2000" dirty="0" smtClean="0">
                <a:latin typeface="Arial" pitchFamily="34" charset="0"/>
                <a:cs typeface="Arial" pitchFamily="34" charset="0"/>
              </a:rPr>
              <a:t>juda katta bo'lsa, u holda tegishli belgilar bilan jihozlangan bo'lishi kerak yoki mijozlarni mehmonxona xodimlari kutib olishlari kerak. </a:t>
            </a:r>
            <a:endParaRPr lang="en-US" sz="2000" dirty="0" smtClean="0">
              <a:latin typeface="Arial" pitchFamily="34" charset="0"/>
              <a:cs typeface="Arial" pitchFamily="34" charset="0"/>
            </a:endParaRPr>
          </a:p>
          <a:p>
            <a:pPr marL="342900" indent="-342900">
              <a:buFont typeface="Wingdings" panose="05000000000000000000" pitchFamily="2" charset="2"/>
              <a:buChar char="ü"/>
            </a:pPr>
            <a:r>
              <a:rPr lang="uz-Latn-UZ" sz="2000" dirty="0" smtClean="0">
                <a:solidFill>
                  <a:srgbClr val="FF0000"/>
                </a:solidFill>
                <a:latin typeface="Arial" pitchFamily="34" charset="0"/>
                <a:cs typeface="Arial" pitchFamily="34" charset="0"/>
              </a:rPr>
              <a:t>mijozlarni ro'yxatdan o'tkazish peshtaxtasi toza</a:t>
            </a:r>
            <a:r>
              <a:rPr lang="en-US" sz="2000" dirty="0" smtClean="0">
                <a:solidFill>
                  <a:srgbClr val="FF0000"/>
                </a:solidFill>
                <a:latin typeface="Arial" pitchFamily="34" charset="0"/>
                <a:cs typeface="Arial" pitchFamily="34" charset="0"/>
              </a:rPr>
              <a:t> </a:t>
            </a:r>
            <a:r>
              <a:rPr lang="en-US" sz="2000" dirty="0" err="1" smtClean="0">
                <a:solidFill>
                  <a:srgbClr val="FF0000"/>
                </a:solidFill>
                <a:latin typeface="Arial" pitchFamily="34" charset="0"/>
                <a:cs typeface="Arial" pitchFamily="34" charset="0"/>
              </a:rPr>
              <a:t>bo’lishi</a:t>
            </a:r>
            <a:r>
              <a:rPr lang="en-US" sz="2000" dirty="0" smtClean="0">
                <a:solidFill>
                  <a:srgbClr val="FF0000"/>
                </a:solidFill>
                <a:latin typeface="Arial" pitchFamily="34" charset="0"/>
                <a:cs typeface="Arial" pitchFamily="34" charset="0"/>
              </a:rPr>
              <a:t> </a:t>
            </a:r>
            <a:r>
              <a:rPr lang="uz-Latn-UZ" sz="2000" dirty="0" smtClean="0">
                <a:solidFill>
                  <a:srgbClr val="FF0000"/>
                </a:solidFill>
                <a:latin typeface="Arial" pitchFamily="34" charset="0"/>
                <a:cs typeface="Arial" pitchFamily="34" charset="0"/>
              </a:rPr>
              <a:t>va</a:t>
            </a:r>
            <a:r>
              <a:rPr lang="en-US" sz="2000" dirty="0" smtClean="0">
                <a:solidFill>
                  <a:srgbClr val="FF0000"/>
                </a:solidFill>
                <a:latin typeface="Arial" pitchFamily="34" charset="0"/>
                <a:cs typeface="Arial" pitchFamily="34" charset="0"/>
              </a:rPr>
              <a:t> u </a:t>
            </a:r>
            <a:r>
              <a:rPr lang="en-US" sz="2000" dirty="0" err="1" smtClean="0">
                <a:solidFill>
                  <a:srgbClr val="FF0000"/>
                </a:solidFill>
                <a:latin typeface="Arial" pitchFamily="34" charset="0"/>
                <a:cs typeface="Arial" pitchFamily="34" charset="0"/>
              </a:rPr>
              <a:t>yerda</a:t>
            </a:r>
            <a:r>
              <a:rPr lang="en-US" sz="2000" dirty="0" smtClean="0">
                <a:solidFill>
                  <a:srgbClr val="FF0000"/>
                </a:solidFill>
                <a:latin typeface="Arial" pitchFamily="34" charset="0"/>
                <a:cs typeface="Arial" pitchFamily="34" charset="0"/>
              </a:rPr>
              <a:t> </a:t>
            </a:r>
            <a:r>
              <a:rPr lang="uz-Latn-UZ" sz="2000" dirty="0" smtClean="0">
                <a:solidFill>
                  <a:srgbClr val="FF0000"/>
                </a:solidFill>
                <a:latin typeface="Arial" pitchFamily="34" charset="0"/>
                <a:cs typeface="Arial" pitchFamily="34" charset="0"/>
              </a:rPr>
              <a:t> </a:t>
            </a:r>
            <a:r>
              <a:rPr lang="en-US" sz="2000" dirty="0" err="1" smtClean="0">
                <a:solidFill>
                  <a:srgbClr val="FF0000"/>
                </a:solidFill>
                <a:latin typeface="Arial" pitchFamily="34" charset="0"/>
                <a:cs typeface="Arial" pitchFamily="34" charset="0"/>
              </a:rPr>
              <a:t>keraksiz</a:t>
            </a:r>
            <a:r>
              <a:rPr lang="en-US" sz="2000" dirty="0" smtClean="0">
                <a:solidFill>
                  <a:srgbClr val="FF0000"/>
                </a:solidFill>
                <a:latin typeface="Arial" pitchFamily="34" charset="0"/>
                <a:cs typeface="Arial" pitchFamily="34" charset="0"/>
              </a:rPr>
              <a:t> </a:t>
            </a:r>
            <a:r>
              <a:rPr lang="uz-Latn-UZ" sz="2000" dirty="0" smtClean="0">
                <a:solidFill>
                  <a:srgbClr val="FF0000"/>
                </a:solidFill>
                <a:latin typeface="Arial" pitchFamily="34" charset="0"/>
                <a:cs typeface="Arial" pitchFamily="34" charset="0"/>
              </a:rPr>
              <a:t>narsalar </a:t>
            </a:r>
            <a:r>
              <a:rPr lang="en-US" sz="2000" dirty="0" err="1" smtClean="0">
                <a:solidFill>
                  <a:srgbClr val="FF0000"/>
                </a:solidFill>
                <a:latin typeface="Arial" pitchFamily="34" charset="0"/>
                <a:cs typeface="Arial" pitchFamily="34" charset="0"/>
              </a:rPr>
              <a:t>bo’lmasligi</a:t>
            </a:r>
            <a:r>
              <a:rPr lang="en-US" sz="2000" dirty="0" smtClean="0">
                <a:solidFill>
                  <a:srgbClr val="FF0000"/>
                </a:solidFill>
                <a:latin typeface="Arial" pitchFamily="34" charset="0"/>
                <a:cs typeface="Arial" pitchFamily="34" charset="0"/>
              </a:rPr>
              <a:t> </a:t>
            </a:r>
            <a:r>
              <a:rPr lang="uz-Latn-UZ" sz="2000" dirty="0" smtClean="0">
                <a:solidFill>
                  <a:srgbClr val="FF0000"/>
                </a:solidFill>
                <a:latin typeface="Arial" pitchFamily="34" charset="0"/>
                <a:cs typeface="Arial" pitchFamily="34" charset="0"/>
              </a:rPr>
              <a:t>kerak</a:t>
            </a:r>
            <a:r>
              <a:rPr lang="uz-Latn-UZ" sz="2000" dirty="0" smtClean="0">
                <a:latin typeface="Arial" pitchFamily="34" charset="0"/>
                <a:cs typeface="Arial" pitchFamily="34" charset="0"/>
              </a:rPr>
              <a:t>. U aniq funktsional </a:t>
            </a:r>
            <a:r>
              <a:rPr lang="en-US" sz="2000" dirty="0" err="1" smtClean="0">
                <a:latin typeface="Arial" pitchFamily="34" charset="0"/>
                <a:cs typeface="Arial" pitchFamily="34" charset="0"/>
              </a:rPr>
              <a:t>hududga</a:t>
            </a:r>
            <a:r>
              <a:rPr lang="en-US" sz="2000" dirty="0" smtClean="0">
                <a:latin typeface="Arial" pitchFamily="34" charset="0"/>
                <a:cs typeface="Arial" pitchFamily="34" charset="0"/>
              </a:rPr>
              <a:t> </a:t>
            </a:r>
            <a:r>
              <a:rPr lang="uz-Latn-UZ" sz="2000" dirty="0" smtClean="0">
                <a:latin typeface="Arial" pitchFamily="34" charset="0"/>
                <a:cs typeface="Arial" pitchFamily="34" charset="0"/>
              </a:rPr>
              <a:t>ega bo'lishi kerak - mehmonlar uchun ma'lumot </a:t>
            </a:r>
            <a:r>
              <a:rPr lang="en-US" sz="2000" dirty="0" smtClean="0">
                <a:latin typeface="Arial" pitchFamily="34" charset="0"/>
                <a:cs typeface="Arial" pitchFamily="34" charset="0"/>
              </a:rPr>
              <a:t>, </a:t>
            </a:r>
            <a:r>
              <a:rPr lang="uz-Latn-UZ" sz="2000" dirty="0" smtClean="0">
                <a:latin typeface="Arial" pitchFamily="34" charset="0"/>
                <a:cs typeface="Arial" pitchFamily="34" charset="0"/>
              </a:rPr>
              <a:t>axborot materiallari va mehmonxona xodimlarining shaxsiy buyumlari bilan aralashmasligi kerak.</a:t>
            </a:r>
            <a:endParaRPr lang="en-US" sz="2000" dirty="0" smtClean="0">
              <a:latin typeface="Arial" pitchFamily="34" charset="0"/>
              <a:cs typeface="Arial" pitchFamily="34" charset="0"/>
            </a:endParaRPr>
          </a:p>
          <a:p>
            <a:pPr marL="342900" indent="-342900">
              <a:buFont typeface="Wingdings" panose="05000000000000000000" pitchFamily="2" charset="2"/>
              <a:buChar char="ü"/>
            </a:pPr>
            <a:r>
              <a:rPr lang="uz-Latn-UZ" sz="2000" dirty="0" smtClean="0">
                <a:solidFill>
                  <a:srgbClr val="FF0000"/>
                </a:solidFill>
                <a:latin typeface="Arial" pitchFamily="34" charset="0"/>
                <a:cs typeface="Arial" pitchFamily="34" charset="0"/>
              </a:rPr>
              <a:t>qabul qilish va joylashtirish xizmati xodimlari mehmonxona</a:t>
            </a:r>
            <a:r>
              <a:rPr lang="en-US" sz="2000" dirty="0" err="1" smtClean="0">
                <a:solidFill>
                  <a:srgbClr val="FF0000"/>
                </a:solidFill>
                <a:latin typeface="Arial" pitchFamily="34" charset="0"/>
                <a:cs typeface="Arial" pitchFamily="34" charset="0"/>
              </a:rPr>
              <a:t>ning</a:t>
            </a:r>
            <a:r>
              <a:rPr lang="en-US" sz="2000" dirty="0" smtClean="0">
                <a:solidFill>
                  <a:srgbClr val="FF0000"/>
                </a:solidFill>
                <a:latin typeface="Arial" pitchFamily="34" charset="0"/>
                <a:cs typeface="Arial" pitchFamily="34" charset="0"/>
              </a:rPr>
              <a:t> </a:t>
            </a:r>
            <a:r>
              <a:rPr lang="uz-Latn-UZ" sz="2000" dirty="0" smtClean="0">
                <a:solidFill>
                  <a:srgbClr val="FF0000"/>
                </a:solidFill>
                <a:latin typeface="Arial" pitchFamily="34" charset="0"/>
                <a:cs typeface="Arial" pitchFamily="34" charset="0"/>
              </a:rPr>
              <a:t> </a:t>
            </a:r>
            <a:r>
              <a:rPr lang="en-US" sz="2000" dirty="0" err="1" smtClean="0">
                <a:solidFill>
                  <a:srgbClr val="FF0000"/>
                </a:solidFill>
                <a:latin typeface="Arial" pitchFamily="34" charset="0"/>
                <a:cs typeface="Arial" pitchFamily="34" charset="0"/>
              </a:rPr>
              <a:t>maxsus</a:t>
            </a:r>
            <a:r>
              <a:rPr lang="en-US" sz="2000" dirty="0" smtClean="0">
                <a:solidFill>
                  <a:srgbClr val="FF0000"/>
                </a:solidFill>
                <a:latin typeface="Arial" pitchFamily="34" charset="0"/>
                <a:cs typeface="Arial" pitchFamily="34" charset="0"/>
              </a:rPr>
              <a:t> </a:t>
            </a:r>
            <a:r>
              <a:rPr lang="en-US" sz="2000" dirty="0" err="1" smtClean="0">
                <a:solidFill>
                  <a:srgbClr val="FF0000"/>
                </a:solidFill>
                <a:latin typeface="Arial" pitchFamily="34" charset="0"/>
                <a:cs typeface="Arial" pitchFamily="34" charset="0"/>
              </a:rPr>
              <a:t>kiyimlarida</a:t>
            </a:r>
            <a:r>
              <a:rPr lang="en-US" sz="2000" dirty="0" smtClean="0">
                <a:solidFill>
                  <a:srgbClr val="FF0000"/>
                </a:solidFill>
                <a:latin typeface="Arial" pitchFamily="34" charset="0"/>
                <a:cs typeface="Arial" pitchFamily="34" charset="0"/>
              </a:rPr>
              <a:t> </a:t>
            </a:r>
            <a:r>
              <a:rPr lang="uz-Latn-UZ" sz="2000" dirty="0" smtClean="0">
                <a:solidFill>
                  <a:srgbClr val="FF0000"/>
                </a:solidFill>
                <a:latin typeface="Arial" pitchFamily="34" charset="0"/>
                <a:cs typeface="Arial" pitchFamily="34" charset="0"/>
              </a:rPr>
              <a:t> chiroyli kiyingan, </a:t>
            </a:r>
            <a:r>
              <a:rPr lang="en-US" sz="2000" dirty="0" err="1" smtClean="0">
                <a:latin typeface="Arial" pitchFamily="34" charset="0"/>
                <a:cs typeface="Arial" pitchFamily="34" charset="0"/>
              </a:rPr>
              <a:t>chiroyli</a:t>
            </a:r>
            <a:r>
              <a:rPr lang="uz-Latn-UZ" sz="2000" dirty="0" smtClean="0">
                <a:latin typeface="Arial" pitchFamily="34" charset="0"/>
                <a:cs typeface="Arial" pitchFamily="34" charset="0"/>
              </a:rPr>
              <a:t> ko'rinishga ega bo'lishi kerak</a:t>
            </a:r>
            <a:r>
              <a:rPr lang="uz-Latn-UZ" sz="2000" dirty="0" smtClean="0">
                <a:solidFill>
                  <a:srgbClr val="FF0000"/>
                </a:solidFill>
                <a:latin typeface="Arial" pitchFamily="34" charset="0"/>
                <a:cs typeface="Arial" pitchFamily="34" charset="0"/>
              </a:rPr>
              <a:t>,</a:t>
            </a:r>
            <a:r>
              <a:rPr lang="uz-Latn-UZ" sz="2000" dirty="0" smtClean="0">
                <a:latin typeface="Arial" pitchFamily="34" charset="0"/>
                <a:cs typeface="Arial" pitchFamily="34" charset="0"/>
              </a:rPr>
              <a:t> </a:t>
            </a:r>
            <a:r>
              <a:rPr lang="en-US" sz="2000" dirty="0" err="1" smtClean="0">
                <a:latin typeface="Arial" pitchFamily="34" charset="0"/>
                <a:cs typeface="Arial" pitchFamily="34" charset="0"/>
              </a:rPr>
              <a:t>albatta</a:t>
            </a:r>
            <a:r>
              <a:rPr lang="en-US" sz="2000" dirty="0" smtClean="0">
                <a:latin typeface="Arial" pitchFamily="34" charset="0"/>
                <a:cs typeface="Arial" pitchFamily="34" charset="0"/>
              </a:rPr>
              <a:t> </a:t>
            </a:r>
            <a:r>
              <a:rPr lang="uz-Latn-UZ" sz="2000" dirty="0" smtClean="0">
                <a:latin typeface="Arial" pitchFamily="34" charset="0"/>
                <a:cs typeface="Arial" pitchFamily="34" charset="0"/>
              </a:rPr>
              <a:t>kosmetikadan foydalan</a:t>
            </a:r>
            <a:r>
              <a:rPr lang="en-US" sz="2000" dirty="0" err="1" smtClean="0">
                <a:latin typeface="Arial" pitchFamily="34" charset="0"/>
                <a:cs typeface="Arial" pitchFamily="34" charset="0"/>
              </a:rPr>
              <a:t>gan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holatda</a:t>
            </a:r>
            <a:r>
              <a:rPr lang="en-US" sz="2000" dirty="0" smtClean="0">
                <a:latin typeface="Arial" pitchFamily="34" charset="0"/>
                <a:cs typeface="Arial" pitchFamily="34" charset="0"/>
              </a:rPr>
              <a:t> </a:t>
            </a:r>
            <a:r>
              <a:rPr lang="uz-Latn-UZ" sz="2000" dirty="0" smtClean="0">
                <a:latin typeface="Arial" pitchFamily="34" charset="0"/>
                <a:cs typeface="Arial" pitchFamily="34" charset="0"/>
              </a:rPr>
              <a:t>, ammo me'yorida. Qabulxona xodimlari o'zlarini to'g'ri tutishlari va iloji boricha ochiq va samimiy bo'lishlari kerak.</a:t>
            </a:r>
            <a:endParaRPr lang="ru-RU" sz="2000" b="0" i="0" dirty="0">
              <a:effectLst/>
              <a:latin typeface="Arial" pitchFamily="34" charset="0"/>
              <a:cs typeface="Arial" pitchFamily="34" charset="0"/>
            </a:endParaRPr>
          </a:p>
        </p:txBody>
      </p:sp>
    </p:spTree>
    <p:extLst>
      <p:ext uri="{BB962C8B-B14F-4D97-AF65-F5344CB8AC3E}">
        <p14:creationId xmlns:p14="http://schemas.microsoft.com/office/powerpoint/2010/main" val="4123748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p:nvPr/>
        </p:nvSpPr>
        <p:spPr>
          <a:xfrm>
            <a:off x="1900555" y="493826"/>
            <a:ext cx="936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500" b="1" dirty="0" smtClean="0">
                <a:solidFill>
                  <a:srgbClr val="0070C0"/>
                </a:solidFill>
                <a:latin typeface="Arial" panose="020B0604020202020204" pitchFamily="34" charset="0"/>
                <a:cs typeface="Arial" panose="020B0604020202020204" pitchFamily="34" charset="0"/>
                <a:sym typeface="+mn-ea"/>
              </a:rPr>
              <a:t>2-qadam: Mehmon bilan shaxslararo aloqada bo'ling</a:t>
            </a:r>
            <a:endParaRPr lang="ru-RU" sz="3500" b="1" dirty="0" smtClean="0">
              <a:solidFill>
                <a:srgbClr val="0070C0"/>
              </a:solidFill>
              <a:latin typeface="Arial" panose="020B0604020202020204" pitchFamily="34" charset="0"/>
              <a:cs typeface="Arial" panose="020B0604020202020204" pitchFamily="34" charset="0"/>
            </a:endParaRPr>
          </a:p>
        </p:txBody>
      </p:sp>
      <p:pic>
        <p:nvPicPr>
          <p:cNvPr id="5" name="Picture 4" descr="Hotel Icon PNG рисунок, картинки и пнг прозрачный для бесплатной загрузки |  Pngtre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575"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единительная линия 5"/>
          <p:cNvCxnSpPr/>
          <p:nvPr/>
        </p:nvCxnSpPr>
        <p:spPr>
          <a:xfrm flipV="1">
            <a:off x="2060170" y="1463040"/>
            <a:ext cx="9293629" cy="33251"/>
          </a:xfrm>
          <a:prstGeom prst="line">
            <a:avLst/>
          </a:prstGeom>
        </p:spPr>
        <p:style>
          <a:lnRef idx="3">
            <a:schemeClr val="accent1"/>
          </a:lnRef>
          <a:fillRef idx="0">
            <a:schemeClr val="accent1"/>
          </a:fillRef>
          <a:effectRef idx="2">
            <a:schemeClr val="accent1"/>
          </a:effectRef>
          <a:fontRef idx="minor">
            <a:schemeClr val="tx1"/>
          </a:fontRef>
        </p:style>
      </p:cxnSp>
      <p:sp>
        <p:nvSpPr>
          <p:cNvPr id="8" name="Прямоугольник 7"/>
          <p:cNvSpPr/>
          <p:nvPr/>
        </p:nvSpPr>
        <p:spPr>
          <a:xfrm>
            <a:off x="8538726" y="5347454"/>
            <a:ext cx="2882961" cy="1106805"/>
          </a:xfrm>
          <a:prstGeom prst="rect">
            <a:avLst/>
          </a:prstGeom>
        </p:spPr>
        <p:txBody>
          <a:bodyPr wrap="square">
            <a:spAutoFit/>
          </a:bodyPr>
          <a:lstStyle/>
          <a:p>
            <a:r>
              <a:rPr lang="ru-RU" sz="2200" dirty="0">
                <a:solidFill>
                  <a:srgbClr val="000000"/>
                </a:solidFill>
                <a:latin typeface="Arial" panose="020B0604020202020204" pitchFamily="34" charset="0"/>
                <a:cs typeface="Arial" panose="020B0604020202020204" pitchFamily="34" charset="0"/>
              </a:rPr>
              <a:t>Mehmonning pasportining nusxasini </a:t>
            </a:r>
            <a:r>
              <a:rPr lang="en-US" altLang="ru-RU" sz="2200" dirty="0">
                <a:solidFill>
                  <a:srgbClr val="000000"/>
                </a:solidFill>
                <a:latin typeface="Arial" panose="020B0604020202020204" pitchFamily="34" charset="0"/>
                <a:cs typeface="Arial" panose="020B0604020202020204" pitchFamily="34" charset="0"/>
              </a:rPr>
              <a:t>oli</a:t>
            </a:r>
            <a:r>
              <a:rPr lang="ru-RU" sz="2200" dirty="0">
                <a:solidFill>
                  <a:srgbClr val="000000"/>
                </a:solidFill>
                <a:latin typeface="Arial" panose="020B0604020202020204" pitchFamily="34" charset="0"/>
                <a:cs typeface="Arial" panose="020B0604020202020204" pitchFamily="34" charset="0"/>
              </a:rPr>
              <a:t>ng</a:t>
            </a:r>
          </a:p>
        </p:txBody>
      </p:sp>
      <p:pic>
        <p:nvPicPr>
          <p:cNvPr id="3" name="Замещающее содержимое 2"/>
          <p:cNvPicPr>
            <a:picLocks noGrp="1" noChangeAspect="1"/>
          </p:cNvPicPr>
          <p:nvPr>
            <p:ph idx="1"/>
          </p:nvPr>
        </p:nvPicPr>
        <p:blipFill>
          <a:blip r:embed="rId3"/>
          <a:stretch>
            <a:fillRect/>
          </a:stretch>
        </p:blipFill>
        <p:spPr>
          <a:xfrm>
            <a:off x="362585" y="2102485"/>
            <a:ext cx="7735570" cy="4351655"/>
          </a:xfrm>
          <a:prstGeom prst="rect">
            <a:avLst/>
          </a:prstGeom>
        </p:spPr>
      </p:pic>
    </p:spTree>
    <p:extLst>
      <p:ext uri="{BB962C8B-B14F-4D97-AF65-F5344CB8AC3E}">
        <p14:creationId xmlns:p14="http://schemas.microsoft.com/office/powerpoint/2010/main" val="16892140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p:nvPr/>
        </p:nvSpPr>
        <p:spPr>
          <a:xfrm>
            <a:off x="1900555" y="493826"/>
            <a:ext cx="936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500" b="1" dirty="0" smtClean="0">
                <a:solidFill>
                  <a:srgbClr val="0070C0"/>
                </a:solidFill>
                <a:latin typeface="Arial" panose="020B0604020202020204" pitchFamily="34" charset="0"/>
                <a:cs typeface="Arial" panose="020B0604020202020204" pitchFamily="34" charset="0"/>
                <a:sym typeface="+mn-ea"/>
              </a:rPr>
              <a:t>2-qadam: Mehmon bilan shaxslararo aloqada bo'ling</a:t>
            </a:r>
            <a:endParaRPr lang="ru-RU" sz="3500" b="1" dirty="0" smtClean="0">
              <a:solidFill>
                <a:srgbClr val="0070C0"/>
              </a:solidFill>
              <a:latin typeface="Arial" panose="020B0604020202020204" pitchFamily="34" charset="0"/>
              <a:cs typeface="Arial" panose="020B0604020202020204" pitchFamily="34" charset="0"/>
            </a:endParaRPr>
          </a:p>
          <a:p>
            <a:endParaRPr lang="ru-RU" sz="3500" b="1" dirty="0" smtClean="0">
              <a:solidFill>
                <a:srgbClr val="0070C0"/>
              </a:solidFill>
              <a:latin typeface="Arial" panose="020B0604020202020204" pitchFamily="34" charset="0"/>
              <a:cs typeface="Arial" panose="020B0604020202020204" pitchFamily="34" charset="0"/>
            </a:endParaRPr>
          </a:p>
        </p:txBody>
      </p:sp>
      <p:pic>
        <p:nvPicPr>
          <p:cNvPr id="5" name="Picture 4" descr="Hotel Icon PNG рисунок, картинки и пнг прозрачный для бесплатной загрузки |  Pngtre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575"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единительная линия 5"/>
          <p:cNvCxnSpPr/>
          <p:nvPr/>
        </p:nvCxnSpPr>
        <p:spPr>
          <a:xfrm flipV="1">
            <a:off x="2060170" y="1463040"/>
            <a:ext cx="9293629" cy="33251"/>
          </a:xfrm>
          <a:prstGeom prst="line">
            <a:avLst/>
          </a:prstGeom>
        </p:spPr>
        <p:style>
          <a:lnRef idx="3">
            <a:schemeClr val="accent1"/>
          </a:lnRef>
          <a:fillRef idx="0">
            <a:schemeClr val="accent1"/>
          </a:fillRef>
          <a:effectRef idx="2">
            <a:schemeClr val="accent1"/>
          </a:effectRef>
          <a:fontRef idx="minor">
            <a:schemeClr val="tx1"/>
          </a:fontRef>
        </p:style>
      </p:cxnSp>
      <p:sp>
        <p:nvSpPr>
          <p:cNvPr id="8" name="Прямоугольник 7"/>
          <p:cNvSpPr/>
          <p:nvPr/>
        </p:nvSpPr>
        <p:spPr>
          <a:xfrm>
            <a:off x="8837984" y="5272639"/>
            <a:ext cx="2882961" cy="1445260"/>
          </a:xfrm>
          <a:prstGeom prst="rect">
            <a:avLst/>
          </a:prstGeom>
        </p:spPr>
        <p:txBody>
          <a:bodyPr wrap="square">
            <a:spAutoFit/>
          </a:bodyPr>
          <a:lstStyle/>
          <a:p>
            <a:r>
              <a:rPr lang="ru-RU" sz="2200">
                <a:solidFill>
                  <a:srgbClr val="000000"/>
                </a:solidFill>
                <a:latin typeface="Arial" panose="020B0604020202020204" pitchFamily="34" charset="0"/>
                <a:cs typeface="Arial" panose="020B0604020202020204" pitchFamily="34" charset="0"/>
              </a:rPr>
              <a:t>Mehmonning shaxsiy ma'lumotlarini e-mehmon tizimiga kiriting</a:t>
            </a:r>
          </a:p>
        </p:txBody>
      </p:sp>
      <p:pic>
        <p:nvPicPr>
          <p:cNvPr id="9" name="Рисунок 8"/>
          <p:cNvPicPr>
            <a:picLocks noChangeAspect="1"/>
          </p:cNvPicPr>
          <p:nvPr/>
        </p:nvPicPr>
        <p:blipFill rotWithShape="1">
          <a:blip r:embed="rId3"/>
          <a:srcRect t="3222" b="8828"/>
          <a:stretch>
            <a:fillRect/>
          </a:stretch>
        </p:blipFill>
        <p:spPr>
          <a:xfrm>
            <a:off x="479069" y="1983377"/>
            <a:ext cx="8240267" cy="4305818"/>
          </a:xfrm>
          <a:prstGeom prst="rect">
            <a:avLst/>
          </a:prstGeom>
        </p:spPr>
      </p:pic>
    </p:spTree>
    <p:extLst>
      <p:ext uri="{BB962C8B-B14F-4D97-AF65-F5344CB8AC3E}">
        <p14:creationId xmlns:p14="http://schemas.microsoft.com/office/powerpoint/2010/main" val="29816041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6156" y="2074818"/>
            <a:ext cx="7731716" cy="4351338"/>
          </a:xfrm>
        </p:spPr>
      </p:pic>
      <p:sp>
        <p:nvSpPr>
          <p:cNvPr id="4" name="Заголовок 1"/>
          <p:cNvSpPr txBox="1"/>
          <p:nvPr/>
        </p:nvSpPr>
        <p:spPr>
          <a:xfrm>
            <a:off x="2026082" y="459991"/>
            <a:ext cx="936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500" b="1" dirty="0" smtClean="0">
                <a:solidFill>
                  <a:srgbClr val="0070C0"/>
                </a:solidFill>
                <a:latin typeface="Arial" panose="020B0604020202020204" pitchFamily="34" charset="0"/>
                <a:cs typeface="Arial" panose="020B0604020202020204" pitchFamily="34" charset="0"/>
                <a:sym typeface="+mn-ea"/>
              </a:rPr>
              <a:t>2-qadam: Mehmon bilan shaxslararo aloqada bo'ling</a:t>
            </a:r>
            <a:endParaRPr lang="ru-RU" sz="3500" b="1" dirty="0" smtClean="0">
              <a:solidFill>
                <a:srgbClr val="0070C0"/>
              </a:solidFill>
              <a:latin typeface="Arial" panose="020B0604020202020204" pitchFamily="34" charset="0"/>
              <a:cs typeface="Arial" panose="020B0604020202020204" pitchFamily="34" charset="0"/>
            </a:endParaRPr>
          </a:p>
          <a:p>
            <a:endParaRPr lang="ru-RU" sz="3500" b="1" dirty="0" smtClean="0">
              <a:solidFill>
                <a:srgbClr val="0070C0"/>
              </a:solidFill>
              <a:latin typeface="Arial" panose="020B0604020202020204" pitchFamily="34" charset="0"/>
              <a:cs typeface="Arial" panose="020B0604020202020204" pitchFamily="34" charset="0"/>
            </a:endParaRPr>
          </a:p>
        </p:txBody>
      </p:sp>
      <p:pic>
        <p:nvPicPr>
          <p:cNvPr id="5" name="Picture 4" descr="Hotel Icon PNG рисунок, картинки и пнг прозрачный для бесплатной загрузки |  Pngtre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5575"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единительная линия 5"/>
          <p:cNvCxnSpPr/>
          <p:nvPr/>
        </p:nvCxnSpPr>
        <p:spPr>
          <a:xfrm flipV="1">
            <a:off x="2060170" y="1463040"/>
            <a:ext cx="9293629" cy="33251"/>
          </a:xfrm>
          <a:prstGeom prst="line">
            <a:avLst/>
          </a:prstGeom>
        </p:spPr>
        <p:style>
          <a:lnRef idx="3">
            <a:schemeClr val="accent1"/>
          </a:lnRef>
          <a:fillRef idx="0">
            <a:schemeClr val="accent1"/>
          </a:fillRef>
          <a:effectRef idx="2">
            <a:schemeClr val="accent1"/>
          </a:effectRef>
          <a:fontRef idx="minor">
            <a:schemeClr val="tx1"/>
          </a:fontRef>
        </p:style>
      </p:cxnSp>
      <p:sp>
        <p:nvSpPr>
          <p:cNvPr id="8" name="Прямоугольник 7"/>
          <p:cNvSpPr/>
          <p:nvPr/>
        </p:nvSpPr>
        <p:spPr>
          <a:xfrm>
            <a:off x="8437013" y="2074818"/>
            <a:ext cx="2825346" cy="3892550"/>
          </a:xfrm>
          <a:prstGeom prst="rect">
            <a:avLst/>
          </a:prstGeom>
        </p:spPr>
        <p:txBody>
          <a:bodyPr wrap="square">
            <a:spAutoFit/>
          </a:bodyPr>
          <a:lstStyle/>
          <a:p>
            <a:r>
              <a:rPr lang="ru-RU" sz="1900" dirty="0">
                <a:solidFill>
                  <a:srgbClr val="000000"/>
                </a:solidFill>
                <a:latin typeface="Arial" panose="020B0604020202020204" pitchFamily="34" charset="0"/>
                <a:cs typeface="Arial" panose="020B0604020202020204" pitchFamily="34" charset="0"/>
              </a:rPr>
              <a:t>Mehmondan mehmonxona qoidalarini o'qib chiqishni va ro'yxatdan o'tish shaklini to'ldirishni so'rang</a:t>
            </a:r>
          </a:p>
          <a:p>
            <a:endParaRPr lang="ru-RU" sz="1900" dirty="0">
              <a:solidFill>
                <a:srgbClr val="000000"/>
              </a:solidFill>
              <a:latin typeface="Arial" panose="020B0604020202020204" pitchFamily="34" charset="0"/>
              <a:cs typeface="Arial" panose="020B0604020202020204" pitchFamily="34" charset="0"/>
            </a:endParaRPr>
          </a:p>
          <a:p>
            <a:r>
              <a:rPr lang="ru-RU" sz="1900" dirty="0">
                <a:solidFill>
                  <a:srgbClr val="FF0000"/>
                </a:solidFill>
                <a:latin typeface="Arial" panose="020B0604020202020204" pitchFamily="34" charset="0"/>
                <a:cs typeface="Arial" panose="020B0604020202020204" pitchFamily="34" charset="0"/>
              </a:rPr>
              <a:t>Muhim!!!</a:t>
            </a:r>
          </a:p>
          <a:p>
            <a:r>
              <a:rPr lang="ru-RU" sz="1900" dirty="0">
                <a:solidFill>
                  <a:srgbClr val="000000"/>
                </a:solidFill>
                <a:latin typeface="Arial" panose="020B0604020202020204" pitchFamily="34" charset="0"/>
                <a:cs typeface="Arial" panose="020B0604020202020204" pitchFamily="34" charset="0"/>
              </a:rPr>
              <a:t>To'ldirilishi kerak bo'lgan maydonlarni ko'rsatish va agar kerak bo'lsa, mehmonga shaklni to'ldirishga yordam berish kerak.</a:t>
            </a:r>
          </a:p>
        </p:txBody>
      </p:sp>
    </p:spTree>
    <p:extLst>
      <p:ext uri="{BB962C8B-B14F-4D97-AF65-F5344CB8AC3E}">
        <p14:creationId xmlns:p14="http://schemas.microsoft.com/office/powerpoint/2010/main" val="38808977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2724" y="2096449"/>
            <a:ext cx="7731716" cy="4351338"/>
          </a:xfrm>
        </p:spPr>
      </p:pic>
      <p:sp>
        <p:nvSpPr>
          <p:cNvPr id="4" name="Заголовок 1"/>
          <p:cNvSpPr txBox="1"/>
          <p:nvPr/>
        </p:nvSpPr>
        <p:spPr>
          <a:xfrm>
            <a:off x="2060170" y="383021"/>
            <a:ext cx="936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500" b="1" dirty="0" smtClean="0">
                <a:solidFill>
                  <a:srgbClr val="0070C0"/>
                </a:solidFill>
                <a:latin typeface="Arial" panose="020B0604020202020204" pitchFamily="34" charset="0"/>
                <a:cs typeface="Arial" panose="020B0604020202020204" pitchFamily="34" charset="0"/>
              </a:rPr>
              <a:t>3-qadam: Raqam uchun to'lov </a:t>
            </a:r>
          </a:p>
        </p:txBody>
      </p:sp>
      <p:pic>
        <p:nvPicPr>
          <p:cNvPr id="5" name="Picture 4" descr="Hotel Icon PNG рисунок, картинки и пнг прозрачный для бесплатной загрузки |  Pngtre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5575"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единительная линия 5"/>
          <p:cNvCxnSpPr/>
          <p:nvPr/>
        </p:nvCxnSpPr>
        <p:spPr>
          <a:xfrm flipV="1">
            <a:off x="2060170" y="1463040"/>
            <a:ext cx="9293629" cy="33251"/>
          </a:xfrm>
          <a:prstGeom prst="line">
            <a:avLst/>
          </a:prstGeom>
        </p:spPr>
        <p:style>
          <a:lnRef idx="3">
            <a:schemeClr val="accent1"/>
          </a:lnRef>
          <a:fillRef idx="0">
            <a:schemeClr val="accent1"/>
          </a:fillRef>
          <a:effectRef idx="2">
            <a:schemeClr val="accent1"/>
          </a:effectRef>
          <a:fontRef idx="minor">
            <a:schemeClr val="tx1"/>
          </a:fontRef>
        </p:style>
      </p:cxnSp>
      <p:sp>
        <p:nvSpPr>
          <p:cNvPr id="8" name="Прямоугольник 7"/>
          <p:cNvSpPr/>
          <p:nvPr/>
        </p:nvSpPr>
        <p:spPr>
          <a:xfrm>
            <a:off x="8426335" y="2071454"/>
            <a:ext cx="3228108" cy="3784600"/>
          </a:xfrm>
          <a:prstGeom prst="rect">
            <a:avLst/>
          </a:prstGeom>
        </p:spPr>
        <p:txBody>
          <a:bodyPr wrap="square">
            <a:spAutoFit/>
          </a:bodyPr>
          <a:lstStyle/>
          <a:p>
            <a:r>
              <a:rPr lang="ru-RU" sz="2000" dirty="0">
                <a:solidFill>
                  <a:srgbClr val="000000"/>
                </a:solidFill>
                <a:latin typeface="Arial" panose="020B0604020202020204" pitchFamily="34" charset="0"/>
                <a:cs typeface="Arial" panose="020B0604020202020204" pitchFamily="34" charset="0"/>
              </a:rPr>
              <a:t>Mehmondan mehmonxonada qolish uchun qanday to'lashni xohlayotganini so'rang. Eng keng tarqalgan usul - kredit karta orqali</a:t>
            </a:r>
          </a:p>
          <a:p>
            <a:endParaRPr lang="ru-RU" sz="2000" dirty="0">
              <a:solidFill>
                <a:srgbClr val="000000"/>
              </a:solidFill>
              <a:latin typeface="Arial" panose="020B0604020202020204" pitchFamily="34" charset="0"/>
              <a:cs typeface="Arial" panose="020B0604020202020204" pitchFamily="34" charset="0"/>
            </a:endParaRPr>
          </a:p>
          <a:p>
            <a:r>
              <a:rPr lang="ru-RU" sz="2000" dirty="0">
                <a:solidFill>
                  <a:srgbClr val="000000"/>
                </a:solidFill>
                <a:latin typeface="Arial" panose="020B0604020202020204" pitchFamily="34" charset="0"/>
                <a:cs typeface="Arial" panose="020B0604020202020204" pitchFamily="34" charset="0"/>
              </a:rPr>
              <a:t>Muhim!!!</a:t>
            </a:r>
          </a:p>
          <a:p>
            <a:r>
              <a:rPr lang="ru-RU" sz="2000" dirty="0">
                <a:solidFill>
                  <a:srgbClr val="000000"/>
                </a:solidFill>
                <a:latin typeface="Arial" panose="020B0604020202020204" pitchFamily="34" charset="0"/>
                <a:cs typeface="Arial" panose="020B0604020202020204" pitchFamily="34" charset="0"/>
              </a:rPr>
              <a:t>Kredit karta mehmonga tegishli ekanligiga va muddati tugamaganligiga ishonch hosil qiling</a:t>
            </a:r>
          </a:p>
        </p:txBody>
      </p:sp>
    </p:spTree>
    <p:extLst>
      <p:ext uri="{BB962C8B-B14F-4D97-AF65-F5344CB8AC3E}">
        <p14:creationId xmlns:p14="http://schemas.microsoft.com/office/powerpoint/2010/main" val="12087161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2783" y="2074818"/>
            <a:ext cx="7731716" cy="4351338"/>
          </a:xfrm>
        </p:spPr>
      </p:pic>
      <p:sp>
        <p:nvSpPr>
          <p:cNvPr id="4" name="Заголовок 1"/>
          <p:cNvSpPr txBox="1"/>
          <p:nvPr/>
        </p:nvSpPr>
        <p:spPr>
          <a:xfrm>
            <a:off x="1991995" y="432593"/>
            <a:ext cx="936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500" b="1" dirty="0" smtClean="0">
                <a:solidFill>
                  <a:srgbClr val="0070C0"/>
                </a:solidFill>
                <a:latin typeface="Arial" panose="020B0604020202020204" pitchFamily="34" charset="0"/>
                <a:cs typeface="Arial" panose="020B0604020202020204" pitchFamily="34" charset="0"/>
              </a:rPr>
              <a:t>4-qadam: </a:t>
            </a:r>
            <a:r>
              <a:rPr lang="en-US" altLang="ru-RU" sz="3500" b="1" dirty="0" smtClean="0">
                <a:solidFill>
                  <a:srgbClr val="0070C0"/>
                </a:solidFill>
                <a:latin typeface="Arial" panose="020B0604020202020204" pitchFamily="34" charset="0"/>
                <a:cs typeface="Arial" panose="020B0604020202020204" pitchFamily="34" charset="0"/>
              </a:rPr>
              <a:t>K</a:t>
            </a:r>
            <a:r>
              <a:rPr lang="ru-RU" sz="3500" b="1" dirty="0" smtClean="0">
                <a:solidFill>
                  <a:srgbClr val="0070C0"/>
                </a:solidFill>
                <a:latin typeface="Arial" panose="020B0604020202020204" pitchFamily="34" charset="0"/>
                <a:cs typeface="Arial" panose="020B0604020202020204" pitchFamily="34" charset="0"/>
              </a:rPr>
              <a:t>alit</a:t>
            </a:r>
            <a:r>
              <a:rPr lang="en-US" altLang="ru-RU" sz="3500" b="1" dirty="0" smtClean="0">
                <a:solidFill>
                  <a:srgbClr val="0070C0"/>
                </a:solidFill>
                <a:latin typeface="Arial" panose="020B0604020202020204" pitchFamily="34" charset="0"/>
                <a:cs typeface="Arial" panose="020B0604020202020204" pitchFamily="34" charset="0"/>
              </a:rPr>
              <a:t>ni</a:t>
            </a:r>
            <a:r>
              <a:rPr lang="ru-RU" sz="3500" b="1" dirty="0" smtClean="0">
                <a:solidFill>
                  <a:srgbClr val="0070C0"/>
                </a:solidFill>
                <a:latin typeface="Arial" panose="020B0604020202020204" pitchFamily="34" charset="0"/>
                <a:cs typeface="Arial" panose="020B0604020202020204" pitchFamily="34" charset="0"/>
              </a:rPr>
              <a:t> </a:t>
            </a:r>
            <a:r>
              <a:rPr lang="en-US" altLang="ru-RU" sz="3500" b="1" dirty="0" smtClean="0">
                <a:solidFill>
                  <a:srgbClr val="0070C0"/>
                </a:solidFill>
                <a:latin typeface="Arial" panose="020B0604020202020204" pitchFamily="34" charset="0"/>
                <a:cs typeface="Arial" panose="020B0604020202020204" pitchFamily="34" charset="0"/>
              </a:rPr>
              <a:t>berish</a:t>
            </a:r>
          </a:p>
        </p:txBody>
      </p:sp>
      <p:pic>
        <p:nvPicPr>
          <p:cNvPr id="5" name="Picture 4" descr="Hotel Icon PNG рисунок, картинки и пнг прозрачный для бесплатной загрузки |  Pngtre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5575"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единительная линия 5"/>
          <p:cNvCxnSpPr/>
          <p:nvPr/>
        </p:nvCxnSpPr>
        <p:spPr>
          <a:xfrm flipV="1">
            <a:off x="2060170" y="1463040"/>
            <a:ext cx="9293629" cy="33251"/>
          </a:xfrm>
          <a:prstGeom prst="line">
            <a:avLst/>
          </a:prstGeom>
        </p:spPr>
        <p:style>
          <a:lnRef idx="3">
            <a:schemeClr val="accent1"/>
          </a:lnRef>
          <a:fillRef idx="0">
            <a:schemeClr val="accent1"/>
          </a:fillRef>
          <a:effectRef idx="2">
            <a:schemeClr val="accent1"/>
          </a:effectRef>
          <a:fontRef idx="minor">
            <a:schemeClr val="tx1"/>
          </a:fontRef>
        </p:style>
      </p:cxnSp>
      <p:sp>
        <p:nvSpPr>
          <p:cNvPr id="8" name="Прямоугольник 7"/>
          <p:cNvSpPr/>
          <p:nvPr/>
        </p:nvSpPr>
        <p:spPr>
          <a:xfrm>
            <a:off x="8442582" y="2142017"/>
            <a:ext cx="3020669" cy="4399915"/>
          </a:xfrm>
          <a:prstGeom prst="rect">
            <a:avLst/>
          </a:prstGeom>
        </p:spPr>
        <p:txBody>
          <a:bodyPr wrap="square">
            <a:spAutoFit/>
          </a:bodyPr>
          <a:lstStyle/>
          <a:p>
            <a:r>
              <a:rPr lang="ru-RU" sz="2000" b="0" i="0" dirty="0" smtClean="0">
                <a:solidFill>
                  <a:srgbClr val="000000"/>
                </a:solidFill>
                <a:effectLst/>
                <a:latin typeface="Arial" panose="020B0604020202020204" pitchFamily="34" charset="0"/>
                <a:cs typeface="Arial" panose="020B0604020202020204" pitchFamily="34" charset="0"/>
              </a:rPr>
              <a:t>Mehmonga xona kalitini bering</a:t>
            </a:r>
          </a:p>
          <a:p>
            <a:endParaRPr lang="ru-RU" sz="2000" b="0" i="0" dirty="0" smtClean="0">
              <a:solidFill>
                <a:srgbClr val="000000"/>
              </a:solidFill>
              <a:effectLst/>
              <a:latin typeface="Arial" panose="020B0604020202020204" pitchFamily="34" charset="0"/>
              <a:cs typeface="Arial" panose="020B0604020202020204" pitchFamily="34" charset="0"/>
            </a:endParaRPr>
          </a:p>
          <a:p>
            <a:r>
              <a:rPr lang="ru-RU" sz="2000" b="1" i="0" dirty="0" smtClean="0">
                <a:solidFill>
                  <a:srgbClr val="FF0000"/>
                </a:solidFill>
                <a:effectLst/>
                <a:latin typeface="Arial" panose="020B0604020202020204" pitchFamily="34" charset="0"/>
                <a:cs typeface="Arial" panose="020B0604020202020204" pitchFamily="34" charset="0"/>
              </a:rPr>
              <a:t>Muhim!</a:t>
            </a:r>
            <a:r>
              <a:rPr lang="ru-RU" sz="2000" b="0" i="0" dirty="0" smtClean="0">
                <a:solidFill>
                  <a:srgbClr val="000000"/>
                </a:solidFill>
                <a:effectLst/>
                <a:latin typeface="Arial" panose="020B0604020202020204" pitchFamily="34" charset="0"/>
                <a:cs typeface="Arial" panose="020B0604020202020204" pitchFamily="34" charset="0"/>
              </a:rPr>
              <a:t> Mehmonga kalitni berishda administrator xona raqamini emas, balki faqat u joylashgan qavatni nomlashi kerak. Shuningdek, xona raqami mehmon kartasida ko'rsatilganligini ma'lum qilish kerak</a:t>
            </a:r>
          </a:p>
        </p:txBody>
      </p:sp>
    </p:spTree>
    <p:extLst>
      <p:ext uri="{BB962C8B-B14F-4D97-AF65-F5344CB8AC3E}">
        <p14:creationId xmlns:p14="http://schemas.microsoft.com/office/powerpoint/2010/main" val="16557955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0146" y="2016629"/>
            <a:ext cx="7731714" cy="4351337"/>
          </a:xfrm>
        </p:spPr>
      </p:pic>
      <p:sp>
        <p:nvSpPr>
          <p:cNvPr id="4" name="Заголовок 1"/>
          <p:cNvSpPr txBox="1"/>
          <p:nvPr/>
        </p:nvSpPr>
        <p:spPr>
          <a:xfrm>
            <a:off x="1875616" y="365124"/>
            <a:ext cx="936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500" b="1" dirty="0" smtClean="0">
                <a:solidFill>
                  <a:srgbClr val="0070C0"/>
                </a:solidFill>
                <a:latin typeface="Arial" panose="020B0604020202020204" pitchFamily="34" charset="0"/>
                <a:cs typeface="Arial" panose="020B0604020202020204" pitchFamily="34" charset="0"/>
              </a:rPr>
              <a:t>5-qadam: </a:t>
            </a:r>
            <a:r>
              <a:rPr lang="en-US" altLang="ru-RU" sz="3500" b="1" dirty="0" smtClean="0">
                <a:solidFill>
                  <a:srgbClr val="0070C0"/>
                </a:solidFill>
                <a:latin typeface="Arial" panose="020B0604020202020204" pitchFamily="34" charset="0"/>
                <a:cs typeface="Arial" panose="020B0604020202020204" pitchFamily="34" charset="0"/>
              </a:rPr>
              <a:t>M</a:t>
            </a:r>
            <a:r>
              <a:rPr lang="ru-RU" sz="3500" b="1" dirty="0" smtClean="0">
                <a:solidFill>
                  <a:srgbClr val="0070C0"/>
                </a:solidFill>
                <a:latin typeface="Arial" panose="020B0604020202020204" pitchFamily="34" charset="0"/>
                <a:cs typeface="Arial" panose="020B0604020202020204" pitchFamily="34" charset="0"/>
              </a:rPr>
              <a:t>ehmonni xabardor qilish</a:t>
            </a:r>
          </a:p>
        </p:txBody>
      </p:sp>
      <p:pic>
        <p:nvPicPr>
          <p:cNvPr id="5" name="Picture 4" descr="Hotel Icon PNG рисунок, картинки и пнг прозрачный для бесплатной загрузки |  Pngtre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5575"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единительная линия 5"/>
          <p:cNvCxnSpPr/>
          <p:nvPr/>
        </p:nvCxnSpPr>
        <p:spPr>
          <a:xfrm flipV="1">
            <a:off x="2060170" y="1463040"/>
            <a:ext cx="9293629" cy="33251"/>
          </a:xfrm>
          <a:prstGeom prst="line">
            <a:avLst/>
          </a:prstGeom>
        </p:spPr>
        <p:style>
          <a:lnRef idx="3">
            <a:schemeClr val="accent1"/>
          </a:lnRef>
          <a:fillRef idx="0">
            <a:schemeClr val="accent1"/>
          </a:fillRef>
          <a:effectRef idx="2">
            <a:schemeClr val="accent1"/>
          </a:effectRef>
          <a:fontRef idx="minor">
            <a:schemeClr val="tx1"/>
          </a:fontRef>
        </p:style>
      </p:cxnSp>
      <p:sp>
        <p:nvSpPr>
          <p:cNvPr id="8" name="Прямоугольник 7"/>
          <p:cNvSpPr/>
          <p:nvPr/>
        </p:nvSpPr>
        <p:spPr>
          <a:xfrm>
            <a:off x="8569034" y="3228645"/>
            <a:ext cx="2984270" cy="2122805"/>
          </a:xfrm>
          <a:prstGeom prst="rect">
            <a:avLst/>
          </a:prstGeom>
        </p:spPr>
        <p:txBody>
          <a:bodyPr wrap="square">
            <a:spAutoFit/>
          </a:bodyPr>
          <a:lstStyle/>
          <a:p>
            <a:r>
              <a:rPr lang="ru-RU" sz="2200" b="0" i="0" dirty="0" smtClean="0">
                <a:solidFill>
                  <a:srgbClr val="000000"/>
                </a:solidFill>
                <a:effectLst/>
                <a:latin typeface="Arial" panose="020B0604020202020204" pitchFamily="34" charset="0"/>
                <a:cs typeface="Arial" panose="020B0604020202020204" pitchFamily="34" charset="0"/>
              </a:rPr>
              <a:t>Mehmonxona haqida asosiy ma'lumotlarni taqdim eting, ya'ni: yashash narxiga kiritilgan xizmatlar, qo'shimcha xizmatlar</a:t>
            </a:r>
          </a:p>
        </p:txBody>
      </p:sp>
    </p:spTree>
    <p:extLst>
      <p:ext uri="{BB962C8B-B14F-4D97-AF65-F5344CB8AC3E}">
        <p14:creationId xmlns:p14="http://schemas.microsoft.com/office/powerpoint/2010/main" val="23556117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9408" y="2074818"/>
            <a:ext cx="7731716" cy="4351338"/>
          </a:xfrm>
        </p:spPr>
      </p:pic>
      <p:pic>
        <p:nvPicPr>
          <p:cNvPr id="5" name="Picture 4" descr="Hotel Icon PNG рисунок, картинки и пнг прозрачный для бесплатной загрузки |  Pngtre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5575"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единительная линия 5"/>
          <p:cNvCxnSpPr/>
          <p:nvPr/>
        </p:nvCxnSpPr>
        <p:spPr>
          <a:xfrm flipV="1">
            <a:off x="2060170" y="1463040"/>
            <a:ext cx="9293629" cy="33251"/>
          </a:xfrm>
          <a:prstGeom prst="line">
            <a:avLst/>
          </a:prstGeom>
        </p:spPr>
        <p:style>
          <a:lnRef idx="3">
            <a:schemeClr val="accent1"/>
          </a:lnRef>
          <a:fillRef idx="0">
            <a:schemeClr val="accent1"/>
          </a:fillRef>
          <a:effectRef idx="2">
            <a:schemeClr val="accent1"/>
          </a:effectRef>
          <a:fontRef idx="minor">
            <a:schemeClr val="tx1"/>
          </a:fontRef>
        </p:style>
      </p:cxnSp>
      <p:sp>
        <p:nvSpPr>
          <p:cNvPr id="8" name="Прямоугольник 7"/>
          <p:cNvSpPr/>
          <p:nvPr/>
        </p:nvSpPr>
        <p:spPr>
          <a:xfrm>
            <a:off x="8429105" y="5530334"/>
            <a:ext cx="3259502" cy="1106805"/>
          </a:xfrm>
          <a:prstGeom prst="rect">
            <a:avLst/>
          </a:prstGeom>
        </p:spPr>
        <p:txBody>
          <a:bodyPr wrap="square">
            <a:spAutoFit/>
          </a:bodyPr>
          <a:lstStyle/>
          <a:p>
            <a:r>
              <a:rPr lang="ru-RU" sz="2200" b="0" i="0" dirty="0" smtClean="0">
                <a:solidFill>
                  <a:srgbClr val="000000"/>
                </a:solidFill>
                <a:effectLst/>
                <a:latin typeface="Arial" panose="020B0604020202020204" pitchFamily="34" charset="0"/>
                <a:cs typeface="Arial" panose="020B0604020202020204" pitchFamily="34" charset="0"/>
              </a:rPr>
              <a:t>Mehmonlar</a:t>
            </a:r>
            <a:r>
              <a:rPr lang="en-US" altLang="ru-RU" sz="2200" b="0" i="0" dirty="0" smtClean="0">
                <a:solidFill>
                  <a:srgbClr val="000000"/>
                </a:solidFill>
                <a:effectLst/>
                <a:latin typeface="Arial" panose="020B0604020202020204" pitchFamily="34" charset="0"/>
                <a:cs typeface="Arial" panose="020B0604020202020204" pitchFamily="34" charset="0"/>
              </a:rPr>
              <a:t>ni </a:t>
            </a:r>
            <a:r>
              <a:rPr lang="ru-RU" sz="2200" b="0" i="0" dirty="0" smtClean="0">
                <a:solidFill>
                  <a:srgbClr val="000000"/>
                </a:solidFill>
                <a:effectLst/>
                <a:latin typeface="Arial" panose="020B0604020202020204" pitchFamily="34" charset="0"/>
                <a:cs typeface="Arial" panose="020B0604020202020204" pitchFamily="34" charset="0"/>
              </a:rPr>
              <a:t>bagaj</a:t>
            </a:r>
            <a:r>
              <a:rPr lang="en-US" altLang="ru-RU" sz="2200" b="0" i="0" dirty="0" smtClean="0">
                <a:solidFill>
                  <a:srgbClr val="000000"/>
                </a:solidFill>
                <a:effectLst/>
                <a:latin typeface="Arial" panose="020B0604020202020204" pitchFamily="34" charset="0"/>
                <a:cs typeface="Arial" panose="020B0604020202020204" pitchFamily="34" charset="0"/>
              </a:rPr>
              <a:t>i</a:t>
            </a:r>
            <a:r>
              <a:rPr lang="ru-RU" sz="2200" b="0" i="0" dirty="0" smtClean="0">
                <a:solidFill>
                  <a:srgbClr val="000000"/>
                </a:solidFill>
                <a:effectLst/>
                <a:latin typeface="Arial" panose="020B0604020202020204" pitchFamily="34" charset="0"/>
                <a:cs typeface="Arial" panose="020B0604020202020204" pitchFamily="34" charset="0"/>
              </a:rPr>
              <a:t> </a:t>
            </a:r>
            <a:r>
              <a:rPr lang="en-US" altLang="ru-RU" sz="2200" b="0" i="0" dirty="0" smtClean="0">
                <a:solidFill>
                  <a:srgbClr val="000000"/>
                </a:solidFill>
                <a:effectLst/>
                <a:latin typeface="Arial" panose="020B0604020202020204" pitchFamily="34" charset="0"/>
                <a:cs typeface="Arial" panose="020B0604020202020204" pitchFamily="34" charset="0"/>
              </a:rPr>
              <a:t>uchun</a:t>
            </a:r>
            <a:r>
              <a:rPr lang="ru-RU" sz="2200" b="0" i="0" dirty="0" smtClean="0">
                <a:solidFill>
                  <a:srgbClr val="000000"/>
                </a:solidFill>
                <a:effectLst/>
                <a:latin typeface="Arial" panose="020B0604020202020204" pitchFamily="34" charset="0"/>
                <a:cs typeface="Arial" panose="020B0604020202020204" pitchFamily="34" charset="0"/>
              </a:rPr>
              <a:t> yordam berishni taklif qiling</a:t>
            </a:r>
          </a:p>
        </p:txBody>
      </p:sp>
      <p:sp>
        <p:nvSpPr>
          <p:cNvPr id="9" name="Заголовок 1"/>
          <p:cNvSpPr txBox="1"/>
          <p:nvPr/>
        </p:nvSpPr>
        <p:spPr>
          <a:xfrm>
            <a:off x="2326640" y="598805"/>
            <a:ext cx="9361805" cy="14757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500" b="1" dirty="0" smtClean="0">
                <a:solidFill>
                  <a:srgbClr val="0070C0"/>
                </a:solidFill>
                <a:latin typeface="Arial" panose="020B0604020202020204" pitchFamily="34" charset="0"/>
                <a:cs typeface="Arial" panose="020B0604020202020204" pitchFamily="34" charset="0"/>
              </a:rPr>
              <a:t>6-qadam: </a:t>
            </a:r>
            <a:r>
              <a:rPr lang="en-US" altLang="ru-RU" sz="3500" b="1" dirty="0" smtClean="0">
                <a:solidFill>
                  <a:srgbClr val="0070C0"/>
                </a:solidFill>
                <a:latin typeface="Arial" panose="020B0604020202020204" pitchFamily="34" charset="0"/>
                <a:cs typeface="Arial" panose="020B0604020202020204" pitchFamily="34" charset="0"/>
              </a:rPr>
              <a:t>R</a:t>
            </a:r>
            <a:r>
              <a:rPr lang="ru-RU" sz="3500" b="1" dirty="0" smtClean="0">
                <a:solidFill>
                  <a:srgbClr val="0070C0"/>
                </a:solidFill>
                <a:latin typeface="Arial" panose="020B0604020202020204" pitchFamily="34" charset="0"/>
                <a:cs typeface="Arial" panose="020B0604020202020204" pitchFamily="34" charset="0"/>
              </a:rPr>
              <a:t>o'yxatdan o'tishni yakunlash</a:t>
            </a:r>
          </a:p>
        </p:txBody>
      </p:sp>
      <p:pic>
        <p:nvPicPr>
          <p:cNvPr id="10" name="Picture 4" descr="Hotel Icon PNG рисунок, картинки и пнг прозрачный для бесплатной загрузки |  Pngtre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5575" y="246711"/>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Прямая соединительная линия 10"/>
          <p:cNvCxnSpPr/>
          <p:nvPr/>
        </p:nvCxnSpPr>
        <p:spPr>
          <a:xfrm flipV="1">
            <a:off x="2060170" y="1471353"/>
            <a:ext cx="9293629" cy="33251"/>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594448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p:nvPr/>
        </p:nvSpPr>
        <p:spPr>
          <a:xfrm>
            <a:off x="1875616" y="373437"/>
            <a:ext cx="936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500" b="1" dirty="0" smtClean="0">
                <a:solidFill>
                  <a:srgbClr val="0070C0"/>
                </a:solidFill>
                <a:latin typeface="Arial" panose="020B0604020202020204" pitchFamily="34" charset="0"/>
                <a:cs typeface="Arial" panose="020B0604020202020204" pitchFamily="34" charset="0"/>
                <a:sym typeface="+mn-ea"/>
              </a:rPr>
              <a:t>6-qadam: </a:t>
            </a:r>
            <a:r>
              <a:rPr lang="en-US" altLang="ru-RU" sz="3500" b="1" dirty="0" smtClean="0">
                <a:solidFill>
                  <a:srgbClr val="0070C0"/>
                </a:solidFill>
                <a:latin typeface="Arial" panose="020B0604020202020204" pitchFamily="34" charset="0"/>
                <a:cs typeface="Arial" panose="020B0604020202020204" pitchFamily="34" charset="0"/>
                <a:sym typeface="+mn-ea"/>
              </a:rPr>
              <a:t>R</a:t>
            </a:r>
            <a:r>
              <a:rPr lang="ru-RU" sz="3500" b="1" dirty="0" smtClean="0">
                <a:solidFill>
                  <a:srgbClr val="0070C0"/>
                </a:solidFill>
                <a:latin typeface="Arial" panose="020B0604020202020204" pitchFamily="34" charset="0"/>
                <a:cs typeface="Arial" panose="020B0604020202020204" pitchFamily="34" charset="0"/>
                <a:sym typeface="+mn-ea"/>
              </a:rPr>
              <a:t>o'yxatdan o'tishni yakunlash</a:t>
            </a:r>
            <a:endParaRPr lang="ru-RU" sz="3500" b="1" dirty="0" smtClean="0">
              <a:solidFill>
                <a:srgbClr val="0070C0"/>
              </a:solidFill>
              <a:latin typeface="Arial" panose="020B0604020202020204" pitchFamily="34" charset="0"/>
              <a:cs typeface="Arial" panose="020B0604020202020204" pitchFamily="34" charset="0"/>
            </a:endParaRPr>
          </a:p>
        </p:txBody>
      </p:sp>
      <p:pic>
        <p:nvPicPr>
          <p:cNvPr id="5" name="Picture 4" descr="Hotel Icon PNG рисунок, картинки и пнг прозрачный для бесплатной загрузки |  Pngtre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575" y="246711"/>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единительная линия 5"/>
          <p:cNvCxnSpPr/>
          <p:nvPr/>
        </p:nvCxnSpPr>
        <p:spPr>
          <a:xfrm flipV="1">
            <a:off x="2060170" y="1471353"/>
            <a:ext cx="9293629" cy="33251"/>
          </a:xfrm>
          <a:prstGeom prst="line">
            <a:avLst/>
          </a:prstGeom>
        </p:spPr>
        <p:style>
          <a:lnRef idx="3">
            <a:schemeClr val="accent1"/>
          </a:lnRef>
          <a:fillRef idx="0">
            <a:schemeClr val="accent1"/>
          </a:fillRef>
          <a:effectRef idx="2">
            <a:schemeClr val="accent1"/>
          </a:effectRef>
          <a:fontRef idx="minor">
            <a:schemeClr val="tx1"/>
          </a:fontRef>
        </p:style>
      </p:cxnSp>
      <p:sp>
        <p:nvSpPr>
          <p:cNvPr id="8" name="Прямоугольник 7"/>
          <p:cNvSpPr/>
          <p:nvPr/>
        </p:nvSpPr>
        <p:spPr>
          <a:xfrm>
            <a:off x="8611579" y="4560561"/>
            <a:ext cx="2926080" cy="1783715"/>
          </a:xfrm>
          <a:prstGeom prst="rect">
            <a:avLst/>
          </a:prstGeom>
        </p:spPr>
        <p:txBody>
          <a:bodyPr wrap="square">
            <a:spAutoFit/>
          </a:bodyPr>
          <a:lstStyle/>
          <a:p>
            <a:r>
              <a:rPr lang="ru-RU" sz="2200" b="0" i="0" dirty="0" smtClean="0">
                <a:solidFill>
                  <a:srgbClr val="000000"/>
                </a:solidFill>
                <a:effectLst/>
                <a:latin typeface="Arial" panose="020B0604020202020204" pitchFamily="34" charset="0"/>
                <a:cs typeface="Arial" panose="020B0604020202020204" pitchFamily="34" charset="0"/>
              </a:rPr>
              <a:t>Mehmonda hech qanday savol yo'qligiga ishonch hosil qiling va u bilan xayrlashing</a:t>
            </a:r>
          </a:p>
        </p:txBody>
      </p:sp>
      <p:pic>
        <p:nvPicPr>
          <p:cNvPr id="3" name="Замещающее содержимое 2"/>
          <p:cNvPicPr>
            <a:picLocks noGrp="1" noChangeAspect="1"/>
          </p:cNvPicPr>
          <p:nvPr>
            <p:ph idx="1"/>
          </p:nvPr>
        </p:nvPicPr>
        <p:blipFill>
          <a:blip r:embed="rId3"/>
          <a:stretch>
            <a:fillRect/>
          </a:stretch>
        </p:blipFill>
        <p:spPr>
          <a:xfrm>
            <a:off x="356235" y="2083435"/>
            <a:ext cx="7735570" cy="4351655"/>
          </a:xfrm>
          <a:prstGeom prst="rect">
            <a:avLst/>
          </a:prstGeom>
        </p:spPr>
      </p:pic>
    </p:spTree>
    <p:extLst>
      <p:ext uri="{BB962C8B-B14F-4D97-AF65-F5344CB8AC3E}">
        <p14:creationId xmlns:p14="http://schemas.microsoft.com/office/powerpoint/2010/main" val="10587281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48544" y="2324200"/>
            <a:ext cx="7288875" cy="3415030"/>
          </a:xfrm>
          <a:prstGeom prst="rect">
            <a:avLst/>
          </a:prstGeom>
        </p:spPr>
        <p:txBody>
          <a:bodyPr wrap="square">
            <a:spAutoFit/>
          </a:bodyPr>
          <a:lstStyle/>
          <a:p>
            <a:pPr marL="457200" indent="-457200">
              <a:buFont typeface="Wingdings" panose="05000000000000000000" pitchFamily="2" charset="2"/>
              <a:buChar char="ü"/>
            </a:pPr>
            <a:r>
              <a:rPr lang="ru-RU" sz="2700" dirty="0" smtClean="0">
                <a:latin typeface="Arial" panose="020B0604020202020204" pitchFamily="34" charset="0"/>
                <a:cs typeface="Arial" panose="020B0604020202020204" pitchFamily="34" charset="0"/>
              </a:rPr>
              <a:t>VIP mehmonlarga xizmat ko'rsatishda </a:t>
            </a:r>
            <a:r>
              <a:rPr lang="ru-RU" sz="2700" dirty="0" smtClean="0">
                <a:solidFill>
                  <a:srgbClr val="FF0000"/>
                </a:solidFill>
                <a:latin typeface="Arial" panose="020B0604020202020204" pitchFamily="34" charset="0"/>
                <a:cs typeface="Arial" panose="020B0604020202020204" pitchFamily="34" charset="0"/>
              </a:rPr>
              <a:t>3 daqiqa;</a:t>
            </a:r>
          </a:p>
          <a:p>
            <a:pPr marL="457200" indent="-457200">
              <a:buFont typeface="Wingdings" panose="05000000000000000000" pitchFamily="2" charset="2"/>
              <a:buChar char="ü"/>
            </a:pPr>
            <a:r>
              <a:rPr lang="ru-RU" sz="2700" dirty="0" smtClean="0">
                <a:latin typeface="Arial" panose="020B0604020202020204" pitchFamily="34" charset="0"/>
                <a:cs typeface="Arial" panose="020B0604020202020204" pitchFamily="34" charset="0"/>
              </a:rPr>
              <a:t>Mijozlarga individual xizmat ko'rsatish uchun</a:t>
            </a:r>
            <a:r>
              <a:rPr lang="ru-RU" sz="2700" dirty="0" smtClean="0">
                <a:solidFill>
                  <a:srgbClr val="FF0000"/>
                </a:solidFill>
                <a:latin typeface="Arial" panose="020B0604020202020204" pitchFamily="34" charset="0"/>
                <a:cs typeface="Arial" panose="020B0604020202020204" pitchFamily="34" charset="0"/>
              </a:rPr>
              <a:t> 5 daqiqa</a:t>
            </a:r>
            <a:r>
              <a:rPr lang="ru-RU" sz="2700" dirty="0" smtClean="0">
                <a:latin typeface="Arial" panose="020B0604020202020204" pitchFamily="34" charset="0"/>
                <a:cs typeface="Arial" panose="020B0604020202020204" pitchFamily="34" charset="0"/>
              </a:rPr>
              <a:t>;</a:t>
            </a:r>
          </a:p>
          <a:p>
            <a:pPr marL="457200" indent="-457200">
              <a:buFont typeface="Wingdings" panose="05000000000000000000" pitchFamily="2" charset="2"/>
              <a:buChar char="ü"/>
            </a:pPr>
            <a:r>
              <a:rPr lang="ru-RU" sz="2700" dirty="0" smtClean="0">
                <a:latin typeface="Arial" panose="020B0604020202020204" pitchFamily="34" charset="0"/>
                <a:cs typeface="Arial" panose="020B0604020202020204" pitchFamily="34" charset="0"/>
              </a:rPr>
              <a:t>30 kishigacha bo'lgan guruhga xizmat ko'rsatish uchun </a:t>
            </a:r>
            <a:r>
              <a:rPr lang="ru-RU" sz="2700" dirty="0" smtClean="0">
                <a:solidFill>
                  <a:srgbClr val="FF0000"/>
                </a:solidFill>
                <a:latin typeface="Arial" panose="020B0604020202020204" pitchFamily="34" charset="0"/>
                <a:cs typeface="Arial" panose="020B0604020202020204" pitchFamily="34" charset="0"/>
              </a:rPr>
              <a:t>15 daqiqa</a:t>
            </a:r>
            <a:r>
              <a:rPr lang="ru-RU" sz="2700" dirty="0" smtClean="0">
                <a:latin typeface="Arial" panose="020B0604020202020204" pitchFamily="34" charset="0"/>
                <a:cs typeface="Arial" panose="020B0604020202020204" pitchFamily="34" charset="0"/>
              </a:rPr>
              <a:t>;</a:t>
            </a:r>
          </a:p>
          <a:p>
            <a:pPr marL="457200" indent="-457200">
              <a:buFont typeface="Wingdings" panose="05000000000000000000" pitchFamily="2" charset="2"/>
              <a:buChar char="ü"/>
            </a:pPr>
            <a:r>
              <a:rPr lang="ru-RU" sz="2700" dirty="0" smtClean="0">
                <a:latin typeface="Arial" panose="020B0604020202020204" pitchFamily="34" charset="0"/>
                <a:cs typeface="Arial" panose="020B0604020202020204" pitchFamily="34" charset="0"/>
              </a:rPr>
              <a:t>30 dan 100 kishigacha bo'lgan guruhga xizmat ko'rsatishda </a:t>
            </a:r>
            <a:r>
              <a:rPr lang="ru-RU" sz="2700" dirty="0" smtClean="0">
                <a:solidFill>
                  <a:srgbClr val="FF0000"/>
                </a:solidFill>
                <a:latin typeface="Arial" panose="020B0604020202020204" pitchFamily="34" charset="0"/>
                <a:cs typeface="Arial" panose="020B0604020202020204" pitchFamily="34" charset="0"/>
              </a:rPr>
              <a:t>30 daqiqa</a:t>
            </a:r>
            <a:r>
              <a:rPr lang="ru-RU" sz="2700" dirty="0" smtClean="0">
                <a:latin typeface="Arial" panose="020B0604020202020204" pitchFamily="34" charset="0"/>
                <a:cs typeface="Arial" panose="020B0604020202020204" pitchFamily="34" charset="0"/>
              </a:rPr>
              <a:t>.</a:t>
            </a:r>
          </a:p>
        </p:txBody>
      </p:sp>
      <p:sp>
        <p:nvSpPr>
          <p:cNvPr id="5" name="Заголовок 1"/>
          <p:cNvSpPr txBox="1"/>
          <p:nvPr/>
        </p:nvSpPr>
        <p:spPr>
          <a:xfrm>
            <a:off x="1875616" y="373437"/>
            <a:ext cx="936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500" b="1" dirty="0">
                <a:solidFill>
                  <a:srgbClr val="0070C0"/>
                </a:solidFill>
                <a:latin typeface="Arial" panose="020B0604020202020204" pitchFamily="34" charset="0"/>
                <a:cs typeface="Arial" panose="020B0604020202020204" pitchFamily="34" charset="0"/>
              </a:rPr>
              <a:t>Vaqt</a:t>
            </a:r>
            <a:r>
              <a:rPr lang="en-US" altLang="ru-RU" sz="3500" b="1" dirty="0">
                <a:solidFill>
                  <a:srgbClr val="0070C0"/>
                </a:solidFill>
                <a:latin typeface="Arial" panose="020B0604020202020204" pitchFamily="34" charset="0"/>
                <a:cs typeface="Arial" panose="020B0604020202020204" pitchFamily="34" charset="0"/>
              </a:rPr>
              <a:t>incha </a:t>
            </a:r>
            <a:r>
              <a:rPr lang="ru-RU" sz="3500" b="1" dirty="0">
                <a:solidFill>
                  <a:srgbClr val="0070C0"/>
                </a:solidFill>
                <a:latin typeface="Arial" panose="020B0604020202020204" pitchFamily="34" charset="0"/>
                <a:cs typeface="Arial" panose="020B0604020202020204" pitchFamily="34" charset="0"/>
              </a:rPr>
              <a:t>ro'yxatga olishning xalqaro standartlari</a:t>
            </a:r>
          </a:p>
        </p:txBody>
      </p:sp>
      <p:pic>
        <p:nvPicPr>
          <p:cNvPr id="6" name="Picture 4" descr="Hotel Icon PNG рисунок, картинки и пнг прозрачный для бесплатной загрузки |  Pngtre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575" y="246711"/>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Прямая соединительная линия 6"/>
          <p:cNvCxnSpPr/>
          <p:nvPr/>
        </p:nvCxnSpPr>
        <p:spPr>
          <a:xfrm flipV="1">
            <a:off x="2060170" y="1471353"/>
            <a:ext cx="9293629" cy="33251"/>
          </a:xfrm>
          <a:prstGeom prst="line">
            <a:avLst/>
          </a:prstGeom>
        </p:spPr>
        <p:style>
          <a:lnRef idx="3">
            <a:schemeClr val="accent1"/>
          </a:lnRef>
          <a:fillRef idx="0">
            <a:schemeClr val="accent1"/>
          </a:fillRef>
          <a:effectRef idx="2">
            <a:schemeClr val="accent1"/>
          </a:effectRef>
          <a:fontRef idx="minor">
            <a:schemeClr val="tx1"/>
          </a:fontRef>
        </p:style>
      </p:cxnSp>
      <p:pic>
        <p:nvPicPr>
          <p:cNvPr id="14338" name="Picture 2" descr="Free Vector | Man at hotel reception receiving key receptionist working at  counter with computer guest with bag hallway area interior design with  clocks pla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522" y="2209857"/>
            <a:ext cx="3503022" cy="3503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0826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otel Icon PNG рисунок, картинки и пнг прозрачный для бесплатной загрузки |  Pngtre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575"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sp>
        <p:nvSpPr>
          <p:cNvPr id="3" name="Заголовок 1"/>
          <p:cNvSpPr txBox="1"/>
          <p:nvPr/>
        </p:nvSpPr>
        <p:spPr>
          <a:xfrm>
            <a:off x="2026082" y="386180"/>
            <a:ext cx="936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500" b="1" dirty="0" smtClean="0">
                <a:solidFill>
                  <a:srgbClr val="0070C0"/>
                </a:solidFill>
                <a:latin typeface="Arial" panose="020B0604020202020204" pitchFamily="34" charset="0"/>
                <a:cs typeface="Arial" panose="020B0604020202020204" pitchFamily="34" charset="0"/>
              </a:rPr>
              <a:t>O'zbekiston Respublikasi qonunchiligi</a:t>
            </a:r>
          </a:p>
        </p:txBody>
      </p:sp>
      <p:cxnSp>
        <p:nvCxnSpPr>
          <p:cNvPr id="4" name="Прямая соединительная линия 3"/>
          <p:cNvCxnSpPr/>
          <p:nvPr/>
        </p:nvCxnSpPr>
        <p:spPr>
          <a:xfrm flipV="1">
            <a:off x="2060170" y="1463040"/>
            <a:ext cx="9293629" cy="33251"/>
          </a:xfrm>
          <a:prstGeom prst="line">
            <a:avLst/>
          </a:prstGeom>
        </p:spPr>
        <p:style>
          <a:lnRef idx="3">
            <a:schemeClr val="accent1"/>
          </a:lnRef>
          <a:fillRef idx="0">
            <a:schemeClr val="accent1"/>
          </a:fillRef>
          <a:effectRef idx="2">
            <a:schemeClr val="accent1"/>
          </a:effectRef>
          <a:fontRef idx="minor">
            <a:schemeClr val="tx1"/>
          </a:fontRef>
        </p:style>
      </p:cxnSp>
      <p:sp>
        <p:nvSpPr>
          <p:cNvPr id="5" name="Прямоугольник 4"/>
          <p:cNvSpPr/>
          <p:nvPr/>
        </p:nvSpPr>
        <p:spPr>
          <a:xfrm>
            <a:off x="961506" y="2074818"/>
            <a:ext cx="10268990" cy="3345815"/>
          </a:xfrm>
          <a:prstGeom prst="rect">
            <a:avLst/>
          </a:prstGeom>
        </p:spPr>
        <p:txBody>
          <a:bodyPr wrap="square">
            <a:spAutoFit/>
          </a:bodyPr>
          <a:lstStyle/>
          <a:p>
            <a:pPr algn="just">
              <a:lnSpc>
                <a:spcPct val="107000"/>
              </a:lnSpc>
              <a:spcAft>
                <a:spcPts val="800"/>
              </a:spcAft>
            </a:pPr>
            <a:r>
              <a:rPr lang="ru-RU" sz="2200" dirty="0">
                <a:latin typeface="Arial" panose="020B0604020202020204" pitchFamily="34" charset="0"/>
                <a:ea typeface="Calibri" panose="020F0502020204030204" charset="0"/>
                <a:cs typeface="Arial" panose="020B0604020202020204" pitchFamily="34" charset="0"/>
              </a:rPr>
              <a:t>O‘zbekiston Respublikasi fuqarosi bo‘lgan mijozlarni mehmonxonada turgan joyi bo‘yicha ro‘yxatga olish “O‘zbekiston Respublikasi fuqarolarining doimiy yashash joyi va vaqtincha bo‘lish joyi bo‘yicha propiska qilish tartibi to‘g‘risida”gi Nizomga muvofiq amalga oshiriladi. O‘zbekiston” 22.10.2018 y. 845-son 1-ilova 17-bandi Hududdagi mehmonxonalar, tibbiyot muassasalari, sanatoriylar, dam olish uylari va boshqa shunga o‘xshash tashkilotlarga kelgan fuqarolarni vaqtincha propiskadan o‘tkazish ular kelganidan keyin viloyat hokimligi tomonidan amalga oshiriladi. </a:t>
            </a:r>
            <a:r>
              <a:rPr lang="en-US" altLang="ru-RU" sz="2200" dirty="0">
                <a:latin typeface="Arial" panose="020B0604020202020204" pitchFamily="34" charset="0"/>
                <a:ea typeface="Calibri" panose="020F0502020204030204" charset="0"/>
                <a:cs typeface="Arial" panose="020B0604020202020204" pitchFamily="34" charset="0"/>
              </a:rPr>
              <a:t>U</a:t>
            </a:r>
            <a:r>
              <a:rPr lang="ru-RU" sz="2200" dirty="0">
                <a:latin typeface="Arial" panose="020B0604020202020204" pitchFamily="34" charset="0"/>
                <a:ea typeface="Calibri" panose="020F0502020204030204" charset="0"/>
                <a:cs typeface="Arial" panose="020B0604020202020204" pitchFamily="34" charset="0"/>
              </a:rPr>
              <a:t>shbu muassasalar yashash muddati va kelish chastotasidan qat'i nazar, shaxsni tasdiqlovchi hujjatlar asosida</a:t>
            </a:r>
            <a:r>
              <a:rPr lang="en-US" altLang="ru-RU" sz="2200" dirty="0">
                <a:latin typeface="Arial" panose="020B0604020202020204" pitchFamily="34" charset="0"/>
                <a:ea typeface="Calibri" panose="020F0502020204030204" charset="0"/>
                <a:cs typeface="Arial" panose="020B0604020202020204" pitchFamily="34" charset="0"/>
              </a:rPr>
              <a:t> amalga oshadi</a:t>
            </a:r>
          </a:p>
        </p:txBody>
      </p:sp>
    </p:spTree>
    <p:extLst>
      <p:ext uri="{BB962C8B-B14F-4D97-AF65-F5344CB8AC3E}">
        <p14:creationId xmlns:p14="http://schemas.microsoft.com/office/powerpoint/2010/main" val="2450593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1970116" y="314486"/>
            <a:ext cx="950006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ru-RU" sz="3000" b="1" dirty="0" smtClean="0">
                <a:solidFill>
                  <a:srgbClr val="0070C0"/>
                </a:solidFill>
                <a:latin typeface="Arial" panose="020B0604020202020204" pitchFamily="34" charset="0"/>
                <a:cs typeface="Arial" panose="020B0604020202020204" pitchFamily="34" charset="0"/>
              </a:rPr>
              <a:t> </a:t>
            </a:r>
          </a:p>
          <a:p>
            <a:pPr algn="l" rtl="0"/>
            <a:r>
              <a:rPr lang="ru-RU" sz="3500" b="1" dirty="0">
                <a:solidFill>
                  <a:srgbClr val="0070C0"/>
                </a:solidFill>
                <a:latin typeface="Arial" panose="020B0604020202020204" pitchFamily="34" charset="0"/>
                <a:cs typeface="Arial" panose="020B0604020202020204" pitchFamily="34" charset="0"/>
              </a:rPr>
              <a:t>Qabul </a:t>
            </a:r>
            <a:r>
              <a:rPr lang="ru-RU" sz="3500" b="1" dirty="0" err="1">
                <a:solidFill>
                  <a:srgbClr val="0070C0"/>
                </a:solidFill>
                <a:latin typeface="Arial" panose="020B0604020202020204" pitchFamily="34" charset="0"/>
                <a:cs typeface="Arial" panose="020B0604020202020204" pitchFamily="34" charset="0"/>
              </a:rPr>
              <a:t>qilish</a:t>
            </a:r>
            <a:r>
              <a:rPr lang="ru-RU" sz="3500" b="1" dirty="0">
                <a:solidFill>
                  <a:srgbClr val="0070C0"/>
                </a:solidFill>
                <a:latin typeface="Arial" panose="020B0604020202020204" pitchFamily="34" charset="0"/>
                <a:cs typeface="Arial" panose="020B0604020202020204" pitchFamily="34" charset="0"/>
              </a:rPr>
              <a:t> </a:t>
            </a:r>
            <a:r>
              <a:rPr lang="en-US" sz="3500" b="1" dirty="0" err="1" smtClean="0">
                <a:solidFill>
                  <a:srgbClr val="0070C0"/>
                </a:solidFill>
                <a:latin typeface="Arial" panose="020B0604020202020204" pitchFamily="34" charset="0"/>
                <a:cs typeface="Arial" panose="020B0604020202020204" pitchFamily="34" charset="0"/>
              </a:rPr>
              <a:t>va</a:t>
            </a:r>
            <a:r>
              <a:rPr lang="en-US" sz="3500" b="1" dirty="0" smtClean="0">
                <a:solidFill>
                  <a:srgbClr val="0070C0"/>
                </a:solidFill>
                <a:latin typeface="Arial" panose="020B0604020202020204" pitchFamily="34" charset="0"/>
                <a:cs typeface="Arial" panose="020B0604020202020204" pitchFamily="34" charset="0"/>
              </a:rPr>
              <a:t> </a:t>
            </a:r>
            <a:r>
              <a:rPr lang="en-US" sz="3500" b="1" dirty="0" err="1" smtClean="0">
                <a:solidFill>
                  <a:srgbClr val="0070C0"/>
                </a:solidFill>
                <a:latin typeface="Arial" panose="020B0604020202020204" pitchFamily="34" charset="0"/>
                <a:cs typeface="Arial" panose="020B0604020202020204" pitchFamily="34" charset="0"/>
              </a:rPr>
              <a:t>joylashtirish</a:t>
            </a:r>
            <a:r>
              <a:rPr lang="en-US" sz="3500" b="1" dirty="0" smtClean="0">
                <a:solidFill>
                  <a:srgbClr val="0070C0"/>
                </a:solidFill>
                <a:latin typeface="Arial" panose="020B0604020202020204" pitchFamily="34" charset="0"/>
                <a:cs typeface="Arial" panose="020B0604020202020204" pitchFamily="34" charset="0"/>
              </a:rPr>
              <a:t> </a:t>
            </a:r>
            <a:r>
              <a:rPr lang="ru-RU" sz="3500" b="1" dirty="0" err="1" smtClean="0">
                <a:solidFill>
                  <a:srgbClr val="0070C0"/>
                </a:solidFill>
                <a:latin typeface="Arial" panose="020B0604020202020204" pitchFamily="34" charset="0"/>
                <a:cs typeface="Arial" panose="020B0604020202020204" pitchFamily="34" charset="0"/>
              </a:rPr>
              <a:t>xizmati</a:t>
            </a:r>
            <a:r>
              <a:rPr lang="ru-RU" sz="3500" b="1" dirty="0" smtClean="0">
                <a:solidFill>
                  <a:srgbClr val="0070C0"/>
                </a:solidFill>
                <a:latin typeface="Arial" panose="020B0604020202020204" pitchFamily="34" charset="0"/>
                <a:cs typeface="Arial" panose="020B0604020202020204" pitchFamily="34" charset="0"/>
              </a:rPr>
              <a:t> </a:t>
            </a:r>
            <a:endParaRPr lang="ru-RU" sz="3500" b="1" dirty="0">
              <a:solidFill>
                <a:srgbClr val="0070C0"/>
              </a:solidFill>
              <a:latin typeface="Arial" panose="020B0604020202020204" pitchFamily="34" charset="0"/>
              <a:cs typeface="Arial" panose="020B0604020202020204" pitchFamily="34" charset="0"/>
            </a:endParaRPr>
          </a:p>
        </p:txBody>
      </p:sp>
      <p:pic>
        <p:nvPicPr>
          <p:cNvPr id="3" name="Picture 4" descr="Hotel Icon PNG рисунок, картинки и пнг прозрачный для бесплатной загрузки |  Pngtre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3696" y="203564"/>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Прямая соединительная линия 3"/>
          <p:cNvCxnSpPr/>
          <p:nvPr/>
        </p:nvCxnSpPr>
        <p:spPr>
          <a:xfrm>
            <a:off x="1970116" y="1439637"/>
            <a:ext cx="9293629"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Прямоугольник 4"/>
          <p:cNvSpPr/>
          <p:nvPr/>
        </p:nvSpPr>
        <p:spPr>
          <a:xfrm>
            <a:off x="578772" y="5384598"/>
            <a:ext cx="11264886" cy="1015663"/>
          </a:xfrm>
          <a:prstGeom prst="rect">
            <a:avLst/>
          </a:prstGeom>
        </p:spPr>
        <p:txBody>
          <a:bodyPr wrap="square">
            <a:spAutoFit/>
          </a:bodyPr>
          <a:lstStyle/>
          <a:p>
            <a:pPr algn="ctr"/>
            <a:r>
              <a:rPr lang="ru-RU" sz="2000" b="1" dirty="0" smtClean="0">
                <a:solidFill>
                  <a:srgbClr val="C00000"/>
                </a:solidFill>
                <a:latin typeface="Arial" panose="020B0604020202020204" pitchFamily="34" charset="0"/>
                <a:cs typeface="Arial" panose="020B0604020202020204" pitchFamily="34" charset="0"/>
              </a:rPr>
              <a:t>Muhim!!! Qabul qilish stoli </a:t>
            </a:r>
            <a:r>
              <a:rPr lang="ru-RU" sz="2000" b="1" dirty="0" smtClean="0">
                <a:solidFill>
                  <a:srgbClr val="FF0000"/>
                </a:solidFill>
                <a:latin typeface="Arial" panose="020B0604020202020204" pitchFamily="34" charset="0"/>
                <a:cs typeface="Arial" panose="020B0604020202020204" pitchFamily="34" charset="0"/>
              </a:rPr>
              <a:t>- </a:t>
            </a:r>
            <a:r>
              <a:rPr lang="uz-Latn-UZ" sz="2000" b="1" dirty="0" smtClean="0">
                <a:solidFill>
                  <a:srgbClr val="FF0000"/>
                </a:solidFill>
                <a:latin typeface="Arial" pitchFamily="34" charset="0"/>
                <a:cs typeface="Arial" pitchFamily="34" charset="0"/>
              </a:rPr>
              <a:t> mehmonxonaning "yuzi". RESEPTION mehmonlarda qoldiradigan birinchi taassurot ularning mehmonxonaga bo‘lgan munosabatini, yana shu joyda qolish istagini belgilaydi, uni do‘stlariga tavsiya qiladi.</a:t>
            </a:r>
            <a:endParaRPr lang="ru-RU" sz="2000" b="1" dirty="0">
              <a:solidFill>
                <a:srgbClr val="FF0000"/>
              </a:solidFill>
              <a:latin typeface="Arial" pitchFamily="34" charset="0"/>
              <a:cs typeface="Arial" pitchFamily="34" charset="0"/>
            </a:endParaRPr>
          </a:p>
        </p:txBody>
      </p:sp>
      <p:pic>
        <p:nvPicPr>
          <p:cNvPr id="4104" name="Picture 8" descr="Что такое ресепшен в гостинице"/>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2112" y="1934416"/>
            <a:ext cx="4937761" cy="328380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Что такое ресепшен в гостинице"/>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342" y="1934416"/>
            <a:ext cx="4923301" cy="3283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9001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963286" y="238455"/>
            <a:ext cx="10515600" cy="1325563"/>
          </a:xfrm>
        </p:spPr>
        <p:txBody>
          <a:bodyPr/>
          <a:lstStyle/>
          <a:p>
            <a:pPr algn="ctr" rtl="0"/>
            <a:r>
              <a:rPr lang="ru-RU" b="1" dirty="0" smtClean="0">
                <a:solidFill>
                  <a:srgbClr val="C00000"/>
                </a:solidFill>
                <a:latin typeface="Arial" panose="020B0604020202020204" pitchFamily="34" charset="0"/>
                <a:cs typeface="Arial" panose="020B0604020202020204" pitchFamily="34" charset="0"/>
              </a:rPr>
              <a:t>E'tiboringiz uchun RAHMAT!</a:t>
            </a:r>
            <a:endParaRPr lang="ru-RU" b="1" dirty="0">
              <a:solidFill>
                <a:srgbClr val="C00000"/>
              </a:solidFill>
              <a:latin typeface="Arial" panose="020B0604020202020204" pitchFamily="34" charset="0"/>
              <a:cs typeface="Arial" panose="020B0604020202020204" pitchFamily="34" charset="0"/>
            </a:endParaRPr>
          </a:p>
        </p:txBody>
      </p:sp>
      <p:pic>
        <p:nvPicPr>
          <p:cNvPr id="4" name="Picture 2" descr="https://iqjournal.ru/wp-content/uploads/2016/04/scale_5310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3" t="-2476" r="143" b="2476"/>
          <a:stretch/>
        </p:blipFill>
        <p:spPr bwMode="auto">
          <a:xfrm>
            <a:off x="3316778" y="2180017"/>
            <a:ext cx="4646813" cy="3485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439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2058487" y="-27072"/>
            <a:ext cx="950006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ru-RU" sz="3000" b="1" dirty="0" smtClean="0">
                <a:solidFill>
                  <a:srgbClr val="0070C0"/>
                </a:solidFill>
                <a:latin typeface="Arial" panose="020B0604020202020204" pitchFamily="34" charset="0"/>
                <a:cs typeface="Arial" panose="020B0604020202020204" pitchFamily="34" charset="0"/>
              </a:rPr>
              <a:t> </a:t>
            </a:r>
          </a:p>
          <a:p>
            <a:pPr algn="l" rtl="0"/>
            <a:r>
              <a:rPr lang="ru-RU" sz="3500" b="1" dirty="0" smtClean="0">
                <a:solidFill>
                  <a:srgbClr val="0070C0"/>
                </a:solidFill>
                <a:latin typeface="Arial" panose="020B0604020202020204" pitchFamily="34" charset="0"/>
                <a:cs typeface="Arial" panose="020B0604020202020204" pitchFamily="34" charset="0"/>
              </a:rPr>
              <a:t>Qabul qilish va </a:t>
            </a:r>
            <a:r>
              <a:rPr lang="ru-RU" sz="3500" b="1" dirty="0" err="1" smtClean="0">
                <a:solidFill>
                  <a:srgbClr val="0070C0"/>
                </a:solidFill>
                <a:latin typeface="Arial" panose="020B0604020202020204" pitchFamily="34" charset="0"/>
                <a:cs typeface="Arial" panose="020B0604020202020204" pitchFamily="34" charset="0"/>
              </a:rPr>
              <a:t>joylashtirish</a:t>
            </a:r>
            <a:r>
              <a:rPr lang="ru-RU" sz="3500" b="1" dirty="0" smtClean="0">
                <a:solidFill>
                  <a:srgbClr val="0070C0"/>
                </a:solidFill>
                <a:latin typeface="Arial" panose="020B0604020202020204" pitchFamily="34" charset="0"/>
                <a:cs typeface="Arial" panose="020B0604020202020204" pitchFamily="34" charset="0"/>
              </a:rPr>
              <a:t> </a:t>
            </a:r>
            <a:r>
              <a:rPr lang="ru-RU" sz="3500" b="1" dirty="0" err="1" smtClean="0">
                <a:solidFill>
                  <a:srgbClr val="0070C0"/>
                </a:solidFill>
                <a:latin typeface="Arial" panose="020B0604020202020204" pitchFamily="34" charset="0"/>
                <a:cs typeface="Arial" panose="020B0604020202020204" pitchFamily="34" charset="0"/>
              </a:rPr>
              <a:t>xizmati</a:t>
            </a:r>
            <a:r>
              <a:rPr lang="en-US" sz="3500" b="1" dirty="0" err="1" smtClean="0">
                <a:solidFill>
                  <a:srgbClr val="0070C0"/>
                </a:solidFill>
                <a:latin typeface="Arial" panose="020B0604020202020204" pitchFamily="34" charset="0"/>
                <a:cs typeface="Arial" panose="020B0604020202020204" pitchFamily="34" charset="0"/>
              </a:rPr>
              <a:t>ning</a:t>
            </a:r>
            <a:r>
              <a:rPr lang="en-US" sz="3500" b="1" dirty="0" smtClean="0">
                <a:solidFill>
                  <a:srgbClr val="0070C0"/>
                </a:solidFill>
                <a:latin typeface="Arial" panose="020B0604020202020204" pitchFamily="34" charset="0"/>
                <a:cs typeface="Arial" panose="020B0604020202020204" pitchFamily="34" charset="0"/>
              </a:rPr>
              <a:t> </a:t>
            </a:r>
            <a:r>
              <a:rPr lang="ru-RU" sz="3500" b="1" dirty="0" smtClean="0">
                <a:solidFill>
                  <a:srgbClr val="0070C0"/>
                </a:solidFill>
                <a:latin typeface="Arial" panose="020B0604020202020204" pitchFamily="34" charset="0"/>
                <a:cs typeface="Arial" panose="020B0604020202020204" pitchFamily="34" charset="0"/>
              </a:rPr>
              <a:t> </a:t>
            </a:r>
            <a:r>
              <a:rPr lang="ru-RU" sz="3500" b="1" dirty="0" err="1" smtClean="0">
                <a:solidFill>
                  <a:srgbClr val="0070C0"/>
                </a:solidFill>
                <a:latin typeface="Arial" panose="020B0604020202020204" pitchFamily="34" charset="0"/>
                <a:cs typeface="Arial" panose="020B0604020202020204" pitchFamily="34" charset="0"/>
              </a:rPr>
              <a:t>umumiy</a:t>
            </a:r>
            <a:r>
              <a:rPr lang="ru-RU" sz="3500" b="1" dirty="0" smtClean="0">
                <a:solidFill>
                  <a:srgbClr val="0070C0"/>
                </a:solidFill>
                <a:latin typeface="Arial" panose="020B0604020202020204" pitchFamily="34" charset="0"/>
                <a:cs typeface="Arial" panose="020B0604020202020204" pitchFamily="34" charset="0"/>
              </a:rPr>
              <a:t> </a:t>
            </a:r>
            <a:r>
              <a:rPr lang="ru-RU" sz="3500" b="1" dirty="0" err="1" smtClean="0">
                <a:solidFill>
                  <a:srgbClr val="0070C0"/>
                </a:solidFill>
                <a:latin typeface="Arial" panose="020B0604020202020204" pitchFamily="34" charset="0"/>
                <a:cs typeface="Arial" panose="020B0604020202020204" pitchFamily="34" charset="0"/>
              </a:rPr>
              <a:t>tuzilma</a:t>
            </a:r>
            <a:r>
              <a:rPr lang="en-US" sz="3500" b="1" dirty="0" err="1" smtClean="0">
                <a:solidFill>
                  <a:srgbClr val="0070C0"/>
                </a:solidFill>
                <a:latin typeface="Arial" panose="020B0604020202020204" pitchFamily="34" charset="0"/>
                <a:cs typeface="Arial" panose="020B0604020202020204" pitchFamily="34" charset="0"/>
              </a:rPr>
              <a:t>si</a:t>
            </a:r>
            <a:r>
              <a:rPr lang="en-US" sz="3500" b="1" dirty="0" smtClean="0">
                <a:solidFill>
                  <a:srgbClr val="0070C0"/>
                </a:solidFill>
                <a:latin typeface="Arial" panose="020B0604020202020204" pitchFamily="34" charset="0"/>
                <a:cs typeface="Arial" panose="020B0604020202020204" pitchFamily="34" charset="0"/>
              </a:rPr>
              <a:t> </a:t>
            </a:r>
            <a:endParaRPr lang="ru-RU" sz="3500" b="1" dirty="0">
              <a:solidFill>
                <a:srgbClr val="0070C0"/>
              </a:solidFill>
              <a:latin typeface="Arial" panose="020B0604020202020204" pitchFamily="34" charset="0"/>
              <a:cs typeface="Arial" panose="020B0604020202020204" pitchFamily="34" charset="0"/>
            </a:endParaRPr>
          </a:p>
        </p:txBody>
      </p:sp>
      <p:pic>
        <p:nvPicPr>
          <p:cNvPr id="3" name="Picture 4" descr="Hotel Icon PNG рисунок, картинки и пнг прозрачный для бесплатной загрузки |  Pngtre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3696"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Прямая соединительная линия 3"/>
          <p:cNvCxnSpPr/>
          <p:nvPr/>
        </p:nvCxnSpPr>
        <p:spPr>
          <a:xfrm>
            <a:off x="1970116" y="1430928"/>
            <a:ext cx="9293629" cy="0"/>
          </a:xfrm>
          <a:prstGeom prst="line">
            <a:avLst/>
          </a:prstGeom>
        </p:spPr>
        <p:style>
          <a:lnRef idx="3">
            <a:schemeClr val="accent1"/>
          </a:lnRef>
          <a:fillRef idx="0">
            <a:schemeClr val="accent1"/>
          </a:fillRef>
          <a:effectRef idx="2">
            <a:schemeClr val="accent1"/>
          </a:effectRef>
          <a:fontRef idx="minor">
            <a:schemeClr val="tx1"/>
          </a:fontRef>
        </p:style>
      </p:cxnSp>
      <p:pic>
        <p:nvPicPr>
          <p:cNvPr id="3074" name="Picture 2" descr="https://vevivi.ru/best/images/all3/12526_0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6899" y="1938713"/>
            <a:ext cx="8523713" cy="4292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387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2032361" y="255815"/>
            <a:ext cx="950006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ru-RU" sz="3000" b="1" dirty="0" smtClean="0">
                <a:solidFill>
                  <a:srgbClr val="0070C0"/>
                </a:solidFill>
                <a:latin typeface="Arial" panose="020B0604020202020204" pitchFamily="34" charset="0"/>
                <a:cs typeface="Arial" panose="020B0604020202020204" pitchFamily="34" charset="0"/>
              </a:rPr>
              <a:t> </a:t>
            </a:r>
          </a:p>
          <a:p>
            <a:pPr algn="l" rtl="0"/>
            <a:r>
              <a:rPr lang="ru-RU" sz="3500" b="1" dirty="0" smtClean="0">
                <a:solidFill>
                  <a:srgbClr val="0070C0"/>
                </a:solidFill>
                <a:latin typeface="Arial" panose="020B0604020202020204" pitchFamily="34" charset="0"/>
                <a:cs typeface="Arial" panose="020B0604020202020204" pitchFamily="34" charset="0"/>
              </a:rPr>
              <a:t>Qabul </a:t>
            </a:r>
            <a:r>
              <a:rPr lang="ru-RU" sz="3500" b="1" dirty="0" err="1" smtClean="0">
                <a:solidFill>
                  <a:srgbClr val="0070C0"/>
                </a:solidFill>
                <a:latin typeface="Arial" panose="020B0604020202020204" pitchFamily="34" charset="0"/>
                <a:cs typeface="Arial" panose="020B0604020202020204" pitchFamily="34" charset="0"/>
              </a:rPr>
              <a:t>qilish</a:t>
            </a:r>
            <a:r>
              <a:rPr lang="ru-RU" sz="3500" b="1" dirty="0" smtClean="0">
                <a:solidFill>
                  <a:srgbClr val="0070C0"/>
                </a:solidFill>
                <a:latin typeface="Arial" panose="020B0604020202020204" pitchFamily="34" charset="0"/>
                <a:cs typeface="Arial" panose="020B0604020202020204" pitchFamily="34" charset="0"/>
              </a:rPr>
              <a:t> </a:t>
            </a:r>
            <a:r>
              <a:rPr lang="ru-RU" sz="3500" b="1" dirty="0" err="1" smtClean="0">
                <a:solidFill>
                  <a:srgbClr val="0070C0"/>
                </a:solidFill>
                <a:latin typeface="Arial" panose="020B0604020202020204" pitchFamily="34" charset="0"/>
                <a:cs typeface="Arial" panose="020B0604020202020204" pitchFamily="34" charset="0"/>
              </a:rPr>
              <a:t>xizmati</a:t>
            </a:r>
            <a:r>
              <a:rPr lang="ru-RU" sz="3500" b="1" dirty="0" smtClean="0">
                <a:solidFill>
                  <a:srgbClr val="0070C0"/>
                </a:solidFill>
                <a:latin typeface="Arial" panose="020B0604020202020204" pitchFamily="34" charset="0"/>
                <a:cs typeface="Arial" panose="020B0604020202020204" pitchFamily="34" charset="0"/>
              </a:rPr>
              <a:t> </a:t>
            </a:r>
            <a:r>
              <a:rPr lang="ru-RU" sz="3500" b="1" dirty="0" err="1" smtClean="0">
                <a:solidFill>
                  <a:srgbClr val="0070C0"/>
                </a:solidFill>
                <a:latin typeface="Arial" panose="020B0604020202020204" pitchFamily="34" charset="0"/>
                <a:cs typeface="Arial" panose="020B0604020202020204" pitchFamily="34" charset="0"/>
              </a:rPr>
              <a:t>tuzilma</a:t>
            </a:r>
            <a:r>
              <a:rPr lang="en-US" sz="3500" b="1" dirty="0" err="1" smtClean="0">
                <a:solidFill>
                  <a:srgbClr val="0070C0"/>
                </a:solidFill>
                <a:latin typeface="Arial" panose="020B0604020202020204" pitchFamily="34" charset="0"/>
                <a:cs typeface="Arial" panose="020B0604020202020204" pitchFamily="34" charset="0"/>
              </a:rPr>
              <a:t>si</a:t>
            </a:r>
            <a:r>
              <a:rPr lang="en-US" sz="3500" b="1" dirty="0" smtClean="0">
                <a:solidFill>
                  <a:srgbClr val="0070C0"/>
                </a:solidFill>
                <a:latin typeface="Arial" panose="020B0604020202020204" pitchFamily="34" charset="0"/>
                <a:cs typeface="Arial" panose="020B0604020202020204" pitchFamily="34" charset="0"/>
              </a:rPr>
              <a:t> </a:t>
            </a:r>
            <a:endParaRPr lang="ru-RU" sz="3500" b="1" dirty="0">
              <a:solidFill>
                <a:srgbClr val="0070C0"/>
              </a:solidFill>
              <a:latin typeface="Arial" panose="020B0604020202020204" pitchFamily="34" charset="0"/>
              <a:cs typeface="Arial" panose="020B0604020202020204" pitchFamily="34" charset="0"/>
            </a:endParaRPr>
          </a:p>
        </p:txBody>
      </p:sp>
      <p:pic>
        <p:nvPicPr>
          <p:cNvPr id="3" name="Picture 4" descr="Hotel Icon PNG рисунок, картинки и пнг прозрачный для бесплатной загрузки |  Pngtre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3696"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Прямая соединительная линия 3"/>
          <p:cNvCxnSpPr/>
          <p:nvPr/>
        </p:nvCxnSpPr>
        <p:spPr>
          <a:xfrm>
            <a:off x="1970116" y="1430928"/>
            <a:ext cx="9293629"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Прямоугольник 4"/>
          <p:cNvSpPr/>
          <p:nvPr/>
        </p:nvSpPr>
        <p:spPr>
          <a:xfrm>
            <a:off x="1051906" y="2016036"/>
            <a:ext cx="10067109" cy="4241418"/>
          </a:xfrm>
          <a:prstGeom prst="rect">
            <a:avLst/>
          </a:prstGeom>
        </p:spPr>
        <p:txBody>
          <a:bodyPr wrap="square">
            <a:spAutoFit/>
          </a:bodyPr>
          <a:lstStyle/>
          <a:p>
            <a:pPr marL="285750" indent="-285750">
              <a:lnSpc>
                <a:spcPct val="107000"/>
              </a:lnSpc>
              <a:buFont typeface="Wingdings" panose="05000000000000000000" pitchFamily="2" charset="2"/>
              <a:buChar char="ü"/>
            </a:pPr>
            <a:r>
              <a:rPr lang="uz-Latn-UZ" b="1" dirty="0" smtClean="0">
                <a:solidFill>
                  <a:srgbClr val="FF0000"/>
                </a:solidFill>
                <a:latin typeface="Arial" pitchFamily="34" charset="0"/>
                <a:cs typeface="Arial" pitchFamily="34" charset="0"/>
              </a:rPr>
              <a:t>Qabul qilish xizmati menejeri </a:t>
            </a:r>
            <a:r>
              <a:rPr lang="uz-Latn-UZ" dirty="0" smtClean="0">
                <a:latin typeface="Arial" pitchFamily="34" charset="0"/>
                <a:cs typeface="Arial" pitchFamily="34" charset="0"/>
              </a:rPr>
              <a:t>xizmat ishini boshqaradi, xodimlar va mijozlar o'rtasida yuzaga kelgan asosiy masalalar va ziddiyatli vaziyatlarni hal qiladi, xizmat ishini hisobga oladi va nazorat qiladi, kirish va pasport-viza rejimiga rioya etilishini nazorat qiladi. </a:t>
            </a:r>
            <a:endParaRPr lang="en-US" dirty="0" smtClean="0">
              <a:latin typeface="Arial" pitchFamily="34" charset="0"/>
              <a:cs typeface="Arial" pitchFamily="34" charset="0"/>
            </a:endParaRPr>
          </a:p>
          <a:p>
            <a:pPr marL="285750" indent="-285750">
              <a:lnSpc>
                <a:spcPct val="107000"/>
              </a:lnSpc>
              <a:buFont typeface="Wingdings" panose="05000000000000000000" pitchFamily="2" charset="2"/>
              <a:buChar char="ü"/>
            </a:pPr>
            <a:r>
              <a:rPr lang="en-US" b="1" dirty="0" smtClean="0">
                <a:solidFill>
                  <a:srgbClr val="FF0000"/>
                </a:solidFill>
                <a:latin typeface="Arial" pitchFamily="34" charset="0"/>
                <a:cs typeface="Arial" pitchFamily="34" charset="0"/>
              </a:rPr>
              <a:t>Bosh </a:t>
            </a:r>
            <a:r>
              <a:rPr lang="uz-Latn-UZ" b="1" dirty="0" smtClean="0">
                <a:solidFill>
                  <a:srgbClr val="FF0000"/>
                </a:solidFill>
                <a:latin typeface="Arial" pitchFamily="34" charset="0"/>
                <a:cs typeface="Arial" pitchFamily="34" charset="0"/>
              </a:rPr>
              <a:t> ma'mur </a:t>
            </a:r>
            <a:r>
              <a:rPr lang="uz-Latn-UZ" dirty="0" smtClean="0">
                <a:latin typeface="Arial" pitchFamily="34" charset="0"/>
                <a:cs typeface="Arial" pitchFamily="34" charset="0"/>
              </a:rPr>
              <a:t>(smenada </a:t>
            </a:r>
            <a:r>
              <a:rPr lang="en-US" dirty="0" smtClean="0">
                <a:latin typeface="Arial" pitchFamily="34" charset="0"/>
                <a:cs typeface="Arial" pitchFamily="34" charset="0"/>
              </a:rPr>
              <a:t>bosh</a:t>
            </a:r>
            <a:r>
              <a:rPr lang="uz-Latn-UZ" dirty="0" smtClean="0">
                <a:latin typeface="Arial" pitchFamily="34" charset="0"/>
                <a:cs typeface="Arial" pitchFamily="34" charset="0"/>
              </a:rPr>
              <a:t>) turist</a:t>
            </a:r>
            <a:r>
              <a:rPr lang="en-US" dirty="0" err="1" smtClean="0">
                <a:latin typeface="Arial" pitchFamily="34" charset="0"/>
                <a:cs typeface="Arial" pitchFamily="34" charset="0"/>
              </a:rPr>
              <a:t>ik</a:t>
            </a:r>
            <a:r>
              <a:rPr lang="uz-Latn-UZ" dirty="0" smtClean="0">
                <a:latin typeface="Arial" pitchFamily="34" charset="0"/>
                <a:cs typeface="Arial" pitchFamily="34" charset="0"/>
              </a:rPr>
              <a:t> guruhlar va ommaviy</a:t>
            </a:r>
            <a:r>
              <a:rPr lang="en-US" dirty="0" smtClean="0">
                <a:latin typeface="Arial" pitchFamily="34" charset="0"/>
                <a:cs typeface="Arial" pitchFamily="34" charset="0"/>
              </a:rPr>
              <a:t> </a:t>
            </a:r>
            <a:r>
              <a:rPr lang="uz-Latn-UZ" dirty="0" smtClean="0">
                <a:latin typeface="Arial" pitchFamily="34" charset="0"/>
                <a:cs typeface="Arial" pitchFamily="34" charset="0"/>
              </a:rPr>
              <a:t> kelish ishtirokchilarining o'z vaqtida joylashtirilishini ta'minlaydi, rasmiy hujjatlarning to'g'ri </a:t>
            </a:r>
            <a:r>
              <a:rPr lang="en-US" dirty="0" err="1" smtClean="0">
                <a:latin typeface="Arial" pitchFamily="34" charset="0"/>
                <a:cs typeface="Arial" pitchFamily="34" charset="0"/>
              </a:rPr>
              <a:t>yuritilishi</a:t>
            </a:r>
            <a:r>
              <a:rPr lang="uz-Latn-UZ" dirty="0" smtClean="0">
                <a:latin typeface="Arial" pitchFamily="34" charset="0"/>
                <a:cs typeface="Arial" pitchFamily="34" charset="0"/>
              </a:rPr>
              <a:t>, uning saqlanishi, arxiv holati uchun javobgardir va mehmonxona xodimlari va mijozlar o'rtasidagi nizolarni bartaraf etish choralarini ko'radi. </a:t>
            </a:r>
            <a:endParaRPr lang="en-US" dirty="0" smtClean="0">
              <a:latin typeface="Arial" pitchFamily="34" charset="0"/>
              <a:cs typeface="Arial" pitchFamily="34" charset="0"/>
            </a:endParaRPr>
          </a:p>
          <a:p>
            <a:pPr marL="285750" indent="-285750">
              <a:lnSpc>
                <a:spcPct val="107000"/>
              </a:lnSpc>
              <a:buFont typeface="Wingdings" panose="05000000000000000000" pitchFamily="2" charset="2"/>
              <a:buChar char="ü"/>
            </a:pPr>
            <a:r>
              <a:rPr lang="uz-Latn-UZ" b="1" dirty="0" smtClean="0">
                <a:solidFill>
                  <a:srgbClr val="FF0000"/>
                </a:solidFill>
                <a:latin typeface="Arial" pitchFamily="34" charset="0"/>
                <a:cs typeface="Arial" pitchFamily="34" charset="0"/>
              </a:rPr>
              <a:t>Mehmonxona ma'muri</a:t>
            </a:r>
            <a:r>
              <a:rPr lang="uz-Latn-UZ" dirty="0" smtClean="0">
                <a:solidFill>
                  <a:srgbClr val="FF0000"/>
                </a:solidFill>
                <a:latin typeface="Arial" pitchFamily="34" charset="0"/>
                <a:cs typeface="Arial" pitchFamily="34" charset="0"/>
              </a:rPr>
              <a:t> </a:t>
            </a:r>
            <a:r>
              <a:rPr lang="uz-Latn-UZ" dirty="0" smtClean="0">
                <a:latin typeface="Arial" pitchFamily="34" charset="0"/>
                <a:cs typeface="Arial" pitchFamily="34" charset="0"/>
              </a:rPr>
              <a:t>("peshtaxta ortidagi odam", reseps</a:t>
            </a:r>
            <a:r>
              <a:rPr lang="en-US" dirty="0" smtClean="0">
                <a:latin typeface="Arial" pitchFamily="34" charset="0"/>
                <a:cs typeface="Arial" pitchFamily="34" charset="0"/>
              </a:rPr>
              <a:t>h</a:t>
            </a:r>
            <a:r>
              <a:rPr lang="uz-Latn-UZ" dirty="0" smtClean="0">
                <a:latin typeface="Arial" pitchFamily="34" charset="0"/>
                <a:cs typeface="Arial" pitchFamily="34" charset="0"/>
              </a:rPr>
              <a:t>ionist, ro'yxatga oluvchi).</a:t>
            </a:r>
            <a:r>
              <a:rPr lang="en-US" dirty="0" err="1" smtClean="0">
                <a:latin typeface="Arial" pitchFamily="34" charset="0"/>
                <a:cs typeface="Arial" pitchFamily="34" charset="0"/>
              </a:rPr>
              <a:t>Mehmonxona</a:t>
            </a:r>
            <a:r>
              <a:rPr lang="en-US" dirty="0" smtClean="0">
                <a:latin typeface="Arial" pitchFamily="34" charset="0"/>
                <a:cs typeface="Arial" pitchFamily="34" charset="0"/>
              </a:rPr>
              <a:t> </a:t>
            </a:r>
            <a:r>
              <a:rPr lang="uz-Latn-UZ" dirty="0" smtClean="0">
                <a:latin typeface="Arial" pitchFamily="34" charset="0"/>
                <a:cs typeface="Arial" pitchFamily="34" charset="0"/>
              </a:rPr>
              <a:t>xodim</a:t>
            </a:r>
            <a:r>
              <a:rPr lang="en-US" dirty="0" err="1" smtClean="0">
                <a:latin typeface="Arial" pitchFamily="34" charset="0"/>
                <a:cs typeface="Arial" pitchFamily="34" charset="0"/>
              </a:rPr>
              <a:t>i</a:t>
            </a:r>
            <a:r>
              <a:rPr lang="uz-Latn-UZ" dirty="0" smtClean="0">
                <a:latin typeface="Arial" pitchFamily="34" charset="0"/>
                <a:cs typeface="Arial" pitchFamily="34" charset="0"/>
              </a:rPr>
              <a:t> bo'lib, uning vazifalariga quyidagilar kiradi: mehmonlarni kutib olish va ro'yxatga olish, </a:t>
            </a:r>
            <a:r>
              <a:rPr lang="en-US" dirty="0" err="1" smtClean="0">
                <a:latin typeface="Arial" pitchFamily="34" charset="0"/>
                <a:cs typeface="Arial" pitchFamily="34" charset="0"/>
              </a:rPr>
              <a:t>joylasht</a:t>
            </a:r>
            <a:r>
              <a:rPr lang="uz-Latn-UZ" dirty="0" smtClean="0">
                <a:latin typeface="Arial" pitchFamily="34" charset="0"/>
                <a:cs typeface="Arial" pitchFamily="34" charset="0"/>
              </a:rPr>
              <a:t>irish (xonalarni ajratish), mehmonni qachon </a:t>
            </a:r>
            <a:r>
              <a:rPr lang="en-US" dirty="0" err="1" smtClean="0">
                <a:latin typeface="Arial" pitchFamily="34" charset="0"/>
                <a:cs typeface="Arial" pitchFamily="34" charset="0"/>
              </a:rPr>
              <a:t>mehmonxonani</a:t>
            </a:r>
            <a:r>
              <a:rPr lang="en-US" dirty="0" smtClean="0">
                <a:latin typeface="Arial" pitchFamily="34" charset="0"/>
                <a:cs typeface="Arial" pitchFamily="34" charset="0"/>
              </a:rPr>
              <a:t> </a:t>
            </a:r>
            <a:r>
              <a:rPr lang="uz-Latn-UZ" dirty="0" smtClean="0">
                <a:latin typeface="Arial" pitchFamily="34" charset="0"/>
                <a:cs typeface="Arial" pitchFamily="34" charset="0"/>
              </a:rPr>
              <a:t>tark etishini hisoblash, mijozlarga g'amxo'rlik qilish, mehmon xonalarining kalitlarini berish va ularning xavfsizligini nazorat qilish, mehmonlarning savollariga javob berish, pochta va </a:t>
            </a:r>
            <a:r>
              <a:rPr lang="en-US" dirty="0" err="1" smtClean="0">
                <a:latin typeface="Arial" pitchFamily="34" charset="0"/>
                <a:cs typeface="Arial" pitchFamily="34" charset="0"/>
              </a:rPr>
              <a:t>xabarlar</a:t>
            </a:r>
            <a:r>
              <a:rPr lang="en-US" dirty="0" smtClean="0">
                <a:latin typeface="Arial" pitchFamily="34" charset="0"/>
                <a:cs typeface="Arial" pitchFamily="34" charset="0"/>
              </a:rPr>
              <a:t> </a:t>
            </a:r>
            <a:r>
              <a:rPr lang="uz-Latn-UZ" dirty="0" smtClean="0">
                <a:latin typeface="Arial" pitchFamily="34" charset="0"/>
                <a:cs typeface="Arial" pitchFamily="34" charset="0"/>
              </a:rPr>
              <a:t>bilan ishlash, </a:t>
            </a:r>
            <a:r>
              <a:rPr lang="en-US" dirty="0" err="1" smtClean="0">
                <a:latin typeface="Arial" pitchFamily="34" charset="0"/>
                <a:cs typeface="Arial" pitchFamily="34" charset="0"/>
              </a:rPr>
              <a:t>favqulotda</a:t>
            </a:r>
            <a:r>
              <a:rPr lang="en-US" dirty="0" smtClean="0">
                <a:latin typeface="Arial" pitchFamily="34" charset="0"/>
                <a:cs typeface="Arial" pitchFamily="34" charset="0"/>
              </a:rPr>
              <a:t> </a:t>
            </a:r>
            <a:r>
              <a:rPr lang="uz-Latn-UZ" dirty="0" smtClean="0">
                <a:latin typeface="Arial" pitchFamily="34" charset="0"/>
                <a:cs typeface="Arial" pitchFamily="34" charset="0"/>
              </a:rPr>
              <a:t> vaziyatlarda harakatlarni tashkil etish, mehmonlarni kutib olish</a:t>
            </a:r>
            <a:r>
              <a:rPr lang="en-US" dirty="0" smtClean="0">
                <a:latin typeface="Arial" pitchFamily="34" charset="0"/>
                <a:cs typeface="Arial" pitchFamily="34" charset="0"/>
              </a:rPr>
              <a:t> </a:t>
            </a:r>
            <a:r>
              <a:rPr lang="en-US" dirty="0" err="1" smtClean="0">
                <a:latin typeface="Arial" pitchFamily="34" charset="0"/>
                <a:cs typeface="Arial" pitchFamily="34" charset="0"/>
              </a:rPr>
              <a:t>va</a:t>
            </a:r>
            <a:r>
              <a:rPr lang="en-US" dirty="0" smtClean="0">
                <a:latin typeface="Arial" pitchFamily="34" charset="0"/>
                <a:cs typeface="Arial" pitchFamily="34" charset="0"/>
              </a:rPr>
              <a:t> </a:t>
            </a:r>
            <a:r>
              <a:rPr lang="en-US" dirty="0" err="1" smtClean="0">
                <a:latin typeface="Arial" pitchFamily="34" charset="0"/>
                <a:cs typeface="Arial" pitchFamily="34" charset="0"/>
              </a:rPr>
              <a:t>jo’nab</a:t>
            </a:r>
            <a:r>
              <a:rPr lang="en-US" dirty="0" smtClean="0">
                <a:latin typeface="Arial" pitchFamily="34" charset="0"/>
                <a:cs typeface="Arial" pitchFamily="34" charset="0"/>
              </a:rPr>
              <a:t> </a:t>
            </a:r>
            <a:r>
              <a:rPr lang="en-US" dirty="0" err="1" smtClean="0">
                <a:latin typeface="Arial" pitchFamily="34" charset="0"/>
                <a:cs typeface="Arial" pitchFamily="34" charset="0"/>
              </a:rPr>
              <a:t>ketishini</a:t>
            </a:r>
            <a:r>
              <a:rPr lang="en-US" dirty="0" smtClean="0">
                <a:latin typeface="Arial" pitchFamily="34" charset="0"/>
                <a:cs typeface="Arial" pitchFamily="34" charset="0"/>
              </a:rPr>
              <a:t> </a:t>
            </a:r>
            <a:r>
              <a:rPr lang="en-US" dirty="0" err="1" smtClean="0">
                <a:latin typeface="Arial" pitchFamily="34" charset="0"/>
                <a:cs typeface="Arial" pitchFamily="34" charset="0"/>
              </a:rPr>
              <a:t>tashkillashtirish</a:t>
            </a:r>
            <a:r>
              <a:rPr lang="en-US" dirty="0" smtClean="0">
                <a:latin typeface="Arial" pitchFamily="34" charset="0"/>
                <a:cs typeface="Arial" pitchFamily="34" charset="0"/>
              </a:rPr>
              <a:t>.</a:t>
            </a:r>
            <a:endParaRPr lang="ru-RU" dirty="0">
              <a:latin typeface="Arial" pitchFamily="34" charset="0"/>
              <a:cs typeface="Arial" pitchFamily="34" charset="0"/>
            </a:endParaRPr>
          </a:p>
        </p:txBody>
      </p:sp>
    </p:spTree>
    <p:extLst>
      <p:ext uri="{BB962C8B-B14F-4D97-AF65-F5344CB8AC3E}">
        <p14:creationId xmlns:p14="http://schemas.microsoft.com/office/powerpoint/2010/main" val="1483677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2032361" y="-101237"/>
            <a:ext cx="950006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ru-RU" sz="3000" b="1" dirty="0" smtClean="0">
                <a:solidFill>
                  <a:srgbClr val="0070C0"/>
                </a:solidFill>
                <a:latin typeface="Arial" panose="020B0604020202020204" pitchFamily="34" charset="0"/>
                <a:cs typeface="Arial" panose="020B0604020202020204" pitchFamily="34" charset="0"/>
              </a:rPr>
              <a:t> </a:t>
            </a:r>
          </a:p>
          <a:p>
            <a:pPr algn="l" rtl="0"/>
            <a:r>
              <a:rPr lang="ru-RU" sz="3500" b="1" dirty="0" smtClean="0">
                <a:solidFill>
                  <a:srgbClr val="0070C0"/>
                </a:solidFill>
                <a:latin typeface="Arial" panose="020B0604020202020204" pitchFamily="34" charset="0"/>
                <a:cs typeface="Arial" panose="020B0604020202020204" pitchFamily="34" charset="0"/>
              </a:rPr>
              <a:t>Qabul qilish va joylashtirish xizmati</a:t>
            </a:r>
            <a:r>
              <a:rPr lang="ru-RU" sz="3500" b="1" dirty="0">
                <a:solidFill>
                  <a:srgbClr val="0070C0"/>
                </a:solidFill>
                <a:latin typeface="Arial" panose="020B0604020202020204" pitchFamily="34" charset="0"/>
                <a:cs typeface="Arial" panose="020B0604020202020204" pitchFamily="34" charset="0"/>
              </a:rPr>
              <a:t>: Mehmonlarga xizmat ko'rsatish jarayoni</a:t>
            </a:r>
            <a:r>
              <a:rPr lang="en-US" sz="3500" b="1" dirty="0" smtClean="0">
                <a:solidFill>
                  <a:srgbClr val="0070C0"/>
                </a:solidFill>
                <a:latin typeface="Arial" panose="020B0604020202020204" pitchFamily="34" charset="0"/>
                <a:cs typeface="Arial" panose="020B0604020202020204" pitchFamily="34" charset="0"/>
              </a:rPr>
              <a:t> </a:t>
            </a:r>
            <a:endParaRPr lang="ru-RU" sz="3500" b="1" dirty="0">
              <a:solidFill>
                <a:srgbClr val="0070C0"/>
              </a:solidFill>
              <a:latin typeface="Arial" panose="020B0604020202020204" pitchFamily="34" charset="0"/>
              <a:cs typeface="Arial" panose="020B0604020202020204" pitchFamily="34" charset="0"/>
            </a:endParaRPr>
          </a:p>
        </p:txBody>
      </p:sp>
      <p:pic>
        <p:nvPicPr>
          <p:cNvPr id="3" name="Picture 4" descr="Hotel Icon PNG рисунок, картинки и пнг прозрачный для бесплатной загрузки |  Pngtre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3696" y="238398"/>
            <a:ext cx="1836420" cy="183642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Прямая соединительная линия 3"/>
          <p:cNvCxnSpPr/>
          <p:nvPr/>
        </p:nvCxnSpPr>
        <p:spPr>
          <a:xfrm>
            <a:off x="1970116" y="1430928"/>
            <a:ext cx="9293629" cy="0"/>
          </a:xfrm>
          <a:prstGeom prst="line">
            <a:avLst/>
          </a:prstGeom>
        </p:spPr>
        <p:style>
          <a:lnRef idx="3">
            <a:schemeClr val="accent1"/>
          </a:lnRef>
          <a:fillRef idx="0">
            <a:schemeClr val="accent1"/>
          </a:fillRef>
          <a:effectRef idx="2">
            <a:schemeClr val="accent1"/>
          </a:effectRef>
          <a:fontRef idx="minor">
            <a:schemeClr val="tx1"/>
          </a:fontRef>
        </p:style>
      </p:cxnSp>
      <p:graphicFrame>
        <p:nvGraphicFramePr>
          <p:cNvPr id="5" name="Таблица 4"/>
          <p:cNvGraphicFramePr>
            <a:graphicFrameLocks noGrp="1"/>
          </p:cNvGraphicFramePr>
          <p:nvPr>
            <p:extLst/>
          </p:nvPr>
        </p:nvGraphicFramePr>
        <p:xfrm>
          <a:off x="1665922" y="1554484"/>
          <a:ext cx="9002079" cy="4941771"/>
        </p:xfrm>
        <a:graphic>
          <a:graphicData uri="http://schemas.openxmlformats.org/drawingml/2006/table">
            <a:tbl>
              <a:tblPr firstRow="1" firstCol="1" bandRow="1">
                <a:tableStyleId>{5C22544A-7EE6-4342-B048-85BDC9FD1C3A}</a:tableStyleId>
              </a:tblPr>
              <a:tblGrid>
                <a:gridCol w="2250279">
                  <a:extLst>
                    <a:ext uri="{9D8B030D-6E8A-4147-A177-3AD203B41FA5}">
                      <a16:colId xmlns:a16="http://schemas.microsoft.com/office/drawing/2014/main" val="2315610363"/>
                    </a:ext>
                  </a:extLst>
                </a:gridCol>
                <a:gridCol w="2250279">
                  <a:extLst>
                    <a:ext uri="{9D8B030D-6E8A-4147-A177-3AD203B41FA5}">
                      <a16:colId xmlns:a16="http://schemas.microsoft.com/office/drawing/2014/main" val="4280943030"/>
                    </a:ext>
                  </a:extLst>
                </a:gridCol>
                <a:gridCol w="2250279">
                  <a:extLst>
                    <a:ext uri="{9D8B030D-6E8A-4147-A177-3AD203B41FA5}">
                      <a16:colId xmlns:a16="http://schemas.microsoft.com/office/drawing/2014/main" val="4048065537"/>
                    </a:ext>
                  </a:extLst>
                </a:gridCol>
                <a:gridCol w="2251242">
                  <a:extLst>
                    <a:ext uri="{9D8B030D-6E8A-4147-A177-3AD203B41FA5}">
                      <a16:colId xmlns:a16="http://schemas.microsoft.com/office/drawing/2014/main" val="2249529739"/>
                    </a:ext>
                  </a:extLst>
                </a:gridCol>
              </a:tblGrid>
              <a:tr h="206393">
                <a:tc>
                  <a:txBody>
                    <a:bodyPr/>
                    <a:lstStyle/>
                    <a:p>
                      <a:pPr algn="ctr" rtl="0">
                        <a:lnSpc>
                          <a:spcPct val="107000"/>
                        </a:lnSpc>
                        <a:spcAft>
                          <a:spcPts val="0"/>
                        </a:spcAft>
                      </a:pPr>
                      <a:r>
                        <a:rPr lang="ru-RU" sz="1500" dirty="0" err="1" smtClean="0">
                          <a:effectLst/>
                          <a:latin typeface="Arial" panose="020B0604020202020204" pitchFamily="34" charset="0"/>
                          <a:cs typeface="Arial" panose="020B0604020202020204" pitchFamily="34" charset="0"/>
                        </a:rPr>
                        <a:t>Jarayon</a:t>
                      </a:r>
                      <a:r>
                        <a:rPr lang="en-US" sz="1500" dirty="0" smtClean="0">
                          <a:effectLst/>
                          <a:latin typeface="Arial" panose="020B0604020202020204" pitchFamily="34" charset="0"/>
                          <a:cs typeface="Arial" panose="020B0604020202020204" pitchFamily="34" charset="0"/>
                        </a:rPr>
                        <a:t>vi</a:t>
                      </a:r>
                      <a:endParaRPr lang="ru-RU"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0">
                        <a:lnSpc>
                          <a:spcPct val="107000"/>
                        </a:lnSpc>
                        <a:spcAft>
                          <a:spcPts val="0"/>
                        </a:spcAft>
                      </a:pPr>
                      <a:r>
                        <a:rPr lang="ru-RU" sz="1500">
                          <a:effectLst/>
                          <a:latin typeface="Arial" panose="020B0604020202020204" pitchFamily="34" charset="0"/>
                          <a:cs typeface="Arial" panose="020B0604020202020204" pitchFamily="34" charset="0"/>
                        </a:rPr>
                        <a:t>Xodimlar</a:t>
                      </a:r>
                      <a:endParaRPr lang="ru-RU" sz="1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0">
                        <a:lnSpc>
                          <a:spcPct val="107000"/>
                        </a:lnSpc>
                        <a:spcAft>
                          <a:spcPts val="0"/>
                        </a:spcAft>
                      </a:pPr>
                      <a:r>
                        <a:rPr lang="ru-RU" sz="1500">
                          <a:effectLst/>
                          <a:latin typeface="Arial" panose="020B0604020202020204" pitchFamily="34" charset="0"/>
                          <a:cs typeface="Arial" panose="020B0604020202020204" pitchFamily="34" charset="0"/>
                        </a:rPr>
                        <a:t>Hujjatlar</a:t>
                      </a:r>
                      <a:endParaRPr lang="ru-RU" sz="1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0">
                        <a:lnSpc>
                          <a:spcPct val="107000"/>
                        </a:lnSpc>
                        <a:spcAft>
                          <a:spcPts val="0"/>
                        </a:spcAft>
                      </a:pPr>
                      <a:r>
                        <a:rPr lang="ru-RU" sz="1500" dirty="0" smtClean="0">
                          <a:effectLst/>
                          <a:latin typeface="Arial" panose="020B0604020202020204" pitchFamily="34" charset="0"/>
                          <a:cs typeface="Arial" panose="020B0604020202020204" pitchFamily="34" charset="0"/>
                        </a:rPr>
                        <a:t>To'lov</a:t>
                      </a:r>
                      <a:endParaRPr lang="ru-RU"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80415492"/>
                  </a:ext>
                </a:extLst>
              </a:tr>
              <a:tr h="825369">
                <a:tc>
                  <a:txBody>
                    <a:bodyPr/>
                    <a:lstStyle/>
                    <a:p>
                      <a:pPr algn="ctr" rtl="0">
                        <a:lnSpc>
                          <a:spcPct val="107000"/>
                        </a:lnSpc>
                        <a:spcAft>
                          <a:spcPts val="0"/>
                        </a:spcAft>
                      </a:pPr>
                      <a:r>
                        <a:rPr lang="ru-RU" sz="1500" dirty="0">
                          <a:effectLst/>
                          <a:latin typeface="Arial" panose="020B0604020202020204" pitchFamily="34" charset="0"/>
                          <a:cs typeface="Arial" panose="020B0604020202020204" pitchFamily="34" charset="0"/>
                        </a:rPr>
                        <a:t>Mehmonxona xonalarini oldindan bron qilish</a:t>
                      </a:r>
                      <a:endParaRPr lang="ru-RU"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0">
                        <a:lnSpc>
                          <a:spcPct val="107000"/>
                        </a:lnSpc>
                        <a:spcAft>
                          <a:spcPts val="0"/>
                        </a:spcAft>
                      </a:pPr>
                      <a:r>
                        <a:rPr lang="ru-RU" sz="1500" dirty="0" err="1" smtClean="0">
                          <a:effectLst/>
                          <a:latin typeface="Arial" panose="020B0604020202020204" pitchFamily="34" charset="0"/>
                          <a:cs typeface="Arial" panose="020B0604020202020204" pitchFamily="34" charset="0"/>
                        </a:rPr>
                        <a:t>Rezerva</a:t>
                      </a:r>
                      <a:r>
                        <a:rPr lang="en-US" sz="1500" dirty="0" err="1" smtClean="0">
                          <a:effectLst/>
                          <a:latin typeface="Arial" panose="020B0604020202020204" pitchFamily="34" charset="0"/>
                          <a:cs typeface="Arial" panose="020B0604020202020204" pitchFamily="34" charset="0"/>
                        </a:rPr>
                        <a:t>tsi</a:t>
                      </a:r>
                      <a:r>
                        <a:rPr lang="ru-RU" sz="1500" dirty="0" err="1" smtClean="0">
                          <a:effectLst/>
                          <a:latin typeface="Arial" panose="020B0604020202020204" pitchFamily="34" charset="0"/>
                          <a:cs typeface="Arial" panose="020B0604020202020204" pitchFamily="34" charset="0"/>
                        </a:rPr>
                        <a:t>on</a:t>
                      </a:r>
                      <a:r>
                        <a:rPr lang="ru-RU" sz="1500" dirty="0" smtClean="0">
                          <a:effectLst/>
                          <a:latin typeface="Arial" panose="020B0604020202020204" pitchFamily="34" charset="0"/>
                          <a:cs typeface="Arial" panose="020B0604020202020204" pitchFamily="34" charset="0"/>
                        </a:rPr>
                        <a:t> </a:t>
                      </a:r>
                      <a:r>
                        <a:rPr lang="ru-RU" sz="1500" dirty="0" err="1">
                          <a:effectLst/>
                          <a:latin typeface="Arial" panose="020B0604020202020204" pitchFamily="34" charset="0"/>
                          <a:cs typeface="Arial" panose="020B0604020202020204" pitchFamily="34" charset="0"/>
                        </a:rPr>
                        <a:t>yoki</a:t>
                      </a:r>
                      <a:r>
                        <a:rPr lang="ru-RU" sz="1500" dirty="0">
                          <a:effectLst/>
                          <a:latin typeface="Arial" panose="020B0604020202020204" pitchFamily="34" charset="0"/>
                          <a:cs typeface="Arial" panose="020B0604020202020204" pitchFamily="34" charset="0"/>
                        </a:rPr>
                        <a:t> </a:t>
                      </a:r>
                      <a:r>
                        <a:rPr lang="ru-RU" sz="1500" dirty="0" err="1" smtClean="0">
                          <a:effectLst/>
                          <a:latin typeface="Arial" panose="020B0604020202020204" pitchFamily="34" charset="0"/>
                          <a:cs typeface="Arial" panose="020B0604020202020204" pitchFamily="34" charset="0"/>
                        </a:rPr>
                        <a:t>qabul</a:t>
                      </a:r>
                      <a:r>
                        <a:rPr lang="ru-RU" sz="1500" dirty="0" smtClean="0">
                          <a:effectLst/>
                          <a:latin typeface="Arial" panose="020B0604020202020204" pitchFamily="34" charset="0"/>
                          <a:cs typeface="Arial" panose="020B0604020202020204" pitchFamily="34" charset="0"/>
                        </a:rPr>
                        <a:t> </a:t>
                      </a:r>
                      <a:r>
                        <a:rPr lang="ru-RU" sz="1500" dirty="0" err="1" smtClean="0">
                          <a:effectLst/>
                          <a:latin typeface="Arial" panose="020B0604020202020204" pitchFamily="34" charset="0"/>
                          <a:cs typeface="Arial" panose="020B0604020202020204" pitchFamily="34" charset="0"/>
                        </a:rPr>
                        <a:t>qilish</a:t>
                      </a:r>
                      <a:r>
                        <a:rPr lang="ru-RU" sz="1500" dirty="0" smtClean="0">
                          <a:effectLst/>
                          <a:latin typeface="Arial" panose="020B0604020202020204" pitchFamily="34" charset="0"/>
                          <a:cs typeface="Arial" panose="020B0604020202020204" pitchFamily="34" charset="0"/>
                        </a:rPr>
                        <a:t> </a:t>
                      </a:r>
                      <a:r>
                        <a:rPr lang="ru-RU" sz="1500" dirty="0" err="1" smtClean="0">
                          <a:effectLst/>
                          <a:latin typeface="Arial" panose="020B0604020202020204" pitchFamily="34" charset="0"/>
                          <a:cs typeface="Arial" panose="020B0604020202020204" pitchFamily="34" charset="0"/>
                        </a:rPr>
                        <a:t>xizmat</a:t>
                      </a:r>
                      <a:r>
                        <a:rPr lang="en-US" sz="1500" dirty="0" err="1" smtClean="0">
                          <a:effectLst/>
                          <a:latin typeface="Arial" panose="020B0604020202020204" pitchFamily="34" charset="0"/>
                          <a:cs typeface="Arial" panose="020B0604020202020204" pitchFamily="34" charset="0"/>
                        </a:rPr>
                        <a:t>i</a:t>
                      </a:r>
                      <a:r>
                        <a:rPr lang="en-US" sz="1500" dirty="0" smtClean="0">
                          <a:effectLst/>
                          <a:latin typeface="Arial" panose="020B0604020202020204" pitchFamily="34" charset="0"/>
                          <a:cs typeface="Arial" panose="020B0604020202020204" pitchFamily="34" charset="0"/>
                        </a:rPr>
                        <a:t> </a:t>
                      </a:r>
                      <a:r>
                        <a:rPr lang="ru-RU" sz="1500" dirty="0" err="1" smtClean="0">
                          <a:effectLst/>
                          <a:latin typeface="Arial" panose="020B0604020202020204" pitchFamily="34" charset="0"/>
                          <a:cs typeface="Arial" panose="020B0604020202020204" pitchFamily="34" charset="0"/>
                        </a:rPr>
                        <a:t>menejeri</a:t>
                      </a:r>
                      <a:r>
                        <a:rPr lang="en-US" sz="1500" dirty="0" smtClean="0">
                          <a:effectLst/>
                          <a:latin typeface="Arial" panose="020B0604020202020204" pitchFamily="34" charset="0"/>
                          <a:cs typeface="Arial" panose="020B0604020202020204" pitchFamily="34" charset="0"/>
                        </a:rPr>
                        <a:t> </a:t>
                      </a:r>
                      <a:r>
                        <a:rPr lang="ru-RU" sz="1500" dirty="0" smtClean="0">
                          <a:effectLst/>
                          <a:latin typeface="Arial" panose="020B0604020202020204" pitchFamily="34" charset="0"/>
                          <a:cs typeface="Arial" panose="020B0604020202020204" pitchFamily="34" charset="0"/>
                        </a:rPr>
                        <a:t>(</a:t>
                      </a:r>
                      <a:r>
                        <a:rPr lang="ru-RU" sz="1500" dirty="0" err="1" smtClean="0">
                          <a:effectLst/>
                          <a:latin typeface="Arial" panose="020B0604020202020204" pitchFamily="34" charset="0"/>
                          <a:cs typeface="Arial" panose="020B0604020202020204" pitchFamily="34" charset="0"/>
                        </a:rPr>
                        <a:t>administrator</a:t>
                      </a:r>
                      <a:r>
                        <a:rPr lang="ru-RU" sz="1500" dirty="0" smtClean="0">
                          <a:effectLst/>
                          <a:latin typeface="Arial" panose="020B0604020202020204" pitchFamily="34" charset="0"/>
                          <a:cs typeface="Arial" panose="020B0604020202020204" pitchFamily="34" charset="0"/>
                        </a:rPr>
                        <a:t>)</a:t>
                      </a:r>
                      <a:endParaRPr lang="ru-RU"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500" dirty="0" err="1" smtClean="0">
                          <a:effectLst/>
                          <a:latin typeface="Arial" panose="020B0604020202020204" pitchFamily="34" charset="0"/>
                          <a:cs typeface="Arial" panose="020B0604020202020204" pitchFamily="34" charset="0"/>
                        </a:rPr>
                        <a:t>Buyurtma</a:t>
                      </a:r>
                      <a:r>
                        <a:rPr lang="en-US" sz="1500" dirty="0" smtClean="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uchun</a:t>
                      </a:r>
                      <a:r>
                        <a:rPr lang="en-US" sz="1500" dirty="0" smtClean="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ariza</a:t>
                      </a:r>
                      <a:r>
                        <a:rPr lang="ru-RU" sz="1500" dirty="0" smtClean="0">
                          <a:effectLst/>
                          <a:latin typeface="Arial" panose="020B0604020202020204" pitchFamily="34" charset="0"/>
                          <a:cs typeface="Arial" panose="020B0604020202020204" pitchFamily="34" charset="0"/>
                        </a:rPr>
                        <a:t>. </a:t>
                      </a:r>
                      <a:r>
                        <a:rPr lang="ru-RU" sz="1500" dirty="0" err="1">
                          <a:effectLst/>
                          <a:latin typeface="Arial" panose="020B0604020202020204" pitchFamily="34" charset="0"/>
                          <a:cs typeface="Arial" panose="020B0604020202020204" pitchFamily="34" charset="0"/>
                        </a:rPr>
                        <a:t>To'lov</a:t>
                      </a:r>
                      <a:r>
                        <a:rPr lang="ru-RU" sz="1500" dirty="0">
                          <a:effectLst/>
                          <a:latin typeface="Arial" panose="020B0604020202020204" pitchFamily="34" charset="0"/>
                          <a:cs typeface="Arial" panose="020B0604020202020204" pitchFamily="34" charset="0"/>
                        </a:rPr>
                        <a:t> </a:t>
                      </a:r>
                      <a:r>
                        <a:rPr lang="ru-RU" sz="1500" dirty="0" err="1">
                          <a:effectLst/>
                          <a:latin typeface="Arial" panose="020B0604020202020204" pitchFamily="34" charset="0"/>
                          <a:cs typeface="Arial" panose="020B0604020202020204" pitchFamily="34" charset="0"/>
                        </a:rPr>
                        <a:t>kafolati</a:t>
                      </a:r>
                      <a:endParaRPr lang="ru-RU"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0">
                        <a:lnSpc>
                          <a:spcPct val="107000"/>
                        </a:lnSpc>
                        <a:spcAft>
                          <a:spcPts val="0"/>
                        </a:spcAft>
                      </a:pPr>
                      <a:r>
                        <a:rPr lang="ru-RU" sz="1500" dirty="0" err="1">
                          <a:effectLst/>
                          <a:latin typeface="Arial" panose="020B0604020202020204" pitchFamily="34" charset="0"/>
                          <a:cs typeface="Arial" panose="020B0604020202020204" pitchFamily="34" charset="0"/>
                        </a:rPr>
                        <a:t>Ro'yxatdan</a:t>
                      </a:r>
                      <a:r>
                        <a:rPr lang="ru-RU" sz="1500" dirty="0">
                          <a:effectLst/>
                          <a:latin typeface="Arial" panose="020B0604020202020204" pitchFamily="34" charset="0"/>
                          <a:cs typeface="Arial" panose="020B0604020202020204" pitchFamily="34" charset="0"/>
                        </a:rPr>
                        <a:t> </a:t>
                      </a:r>
                      <a:r>
                        <a:rPr lang="ru-RU" sz="1500" dirty="0" err="1">
                          <a:effectLst/>
                          <a:latin typeface="Arial" panose="020B0604020202020204" pitchFamily="34" charset="0"/>
                          <a:cs typeface="Arial" panose="020B0604020202020204" pitchFamily="34" charset="0"/>
                        </a:rPr>
                        <a:t>o'tish</a:t>
                      </a:r>
                      <a:r>
                        <a:rPr lang="ru-RU" sz="1500" dirty="0">
                          <a:effectLst/>
                          <a:latin typeface="Arial" panose="020B0604020202020204" pitchFamily="34" charset="0"/>
                          <a:cs typeface="Arial" panose="020B0604020202020204" pitchFamily="34" charset="0"/>
                        </a:rPr>
                        <a:t> </a:t>
                      </a:r>
                      <a:r>
                        <a:rPr lang="ru-RU" sz="1500" dirty="0" err="1">
                          <a:effectLst/>
                          <a:latin typeface="Arial" panose="020B0604020202020204" pitchFamily="34" charset="0"/>
                          <a:cs typeface="Arial" panose="020B0604020202020204" pitchFamily="34" charset="0"/>
                        </a:rPr>
                        <a:t>paytida</a:t>
                      </a:r>
                      <a:r>
                        <a:rPr lang="ru-RU" sz="1500" dirty="0">
                          <a:effectLst/>
                          <a:latin typeface="Arial" panose="020B0604020202020204" pitchFamily="34" charset="0"/>
                          <a:cs typeface="Arial" panose="020B0604020202020204" pitchFamily="34" charset="0"/>
                        </a:rPr>
                        <a:t> </a:t>
                      </a:r>
                      <a:r>
                        <a:rPr lang="ru-RU" sz="1500" dirty="0" err="1">
                          <a:effectLst/>
                          <a:latin typeface="Arial" panose="020B0604020202020204" pitchFamily="34" charset="0"/>
                          <a:cs typeface="Arial" panose="020B0604020202020204" pitchFamily="34" charset="0"/>
                        </a:rPr>
                        <a:t>hisobga</a:t>
                      </a:r>
                      <a:r>
                        <a:rPr lang="ru-RU" sz="1500" dirty="0">
                          <a:effectLst/>
                          <a:latin typeface="Arial" panose="020B0604020202020204" pitchFamily="34" charset="0"/>
                          <a:cs typeface="Arial" panose="020B0604020202020204" pitchFamily="34" charset="0"/>
                        </a:rPr>
                        <a:t> </a:t>
                      </a:r>
                      <a:r>
                        <a:rPr lang="ru-RU" sz="1500" dirty="0" err="1" smtClean="0">
                          <a:effectLst/>
                          <a:latin typeface="Arial" panose="020B0604020202020204" pitchFamily="34" charset="0"/>
                          <a:cs typeface="Arial" panose="020B0604020202020204" pitchFamily="34" charset="0"/>
                        </a:rPr>
                        <a:t>kiritilg</a:t>
                      </a:r>
                      <a:r>
                        <a:rPr lang="en-US" sz="1500" dirty="0" smtClean="0">
                          <a:effectLst/>
                          <a:latin typeface="Arial" panose="020B0604020202020204" pitchFamily="34" charset="0"/>
                          <a:cs typeface="Arial" panose="020B0604020202020204" pitchFamily="34" charset="0"/>
                        </a:rPr>
                        <a:t>an</a:t>
                      </a:r>
                      <a:r>
                        <a:rPr lang="ru-RU" sz="1500" dirty="0" smtClean="0">
                          <a:effectLst/>
                          <a:latin typeface="Arial" panose="020B0604020202020204" pitchFamily="34" charset="0"/>
                          <a:cs typeface="Arial" panose="020B0604020202020204" pitchFamily="34" charset="0"/>
                        </a:rPr>
                        <a:t>. </a:t>
                      </a:r>
                      <a:r>
                        <a:rPr lang="ru-RU" sz="1500" dirty="0" err="1" smtClean="0">
                          <a:effectLst/>
                          <a:latin typeface="Arial" panose="020B0604020202020204" pitchFamily="34" charset="0"/>
                          <a:cs typeface="Arial" panose="020B0604020202020204" pitchFamily="34" charset="0"/>
                        </a:rPr>
                        <a:t>Ma'muriyat</a:t>
                      </a:r>
                      <a:r>
                        <a:rPr lang="ru-RU" sz="1500" dirty="0" smtClean="0">
                          <a:effectLst/>
                          <a:latin typeface="Arial" panose="020B0604020202020204" pitchFamily="34" charset="0"/>
                          <a:cs typeface="Arial" panose="020B0604020202020204" pitchFamily="34" charset="0"/>
                        </a:rPr>
                        <a:t> </a:t>
                      </a:r>
                      <a:r>
                        <a:rPr lang="ru-RU" sz="1500" dirty="0" err="1">
                          <a:effectLst/>
                          <a:latin typeface="Arial" panose="020B0604020202020204" pitchFamily="34" charset="0"/>
                          <a:cs typeface="Arial" panose="020B0604020202020204" pitchFamily="34" charset="0"/>
                        </a:rPr>
                        <a:t>o'rnatadi</a:t>
                      </a:r>
                      <a:endParaRPr lang="ru-RU"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17355590"/>
                  </a:ext>
                </a:extLst>
              </a:tr>
              <a:tr h="616724">
                <a:tc>
                  <a:txBody>
                    <a:bodyPr/>
                    <a:lstStyle/>
                    <a:p>
                      <a:pPr algn="ctr" rtl="0">
                        <a:lnSpc>
                          <a:spcPct val="107000"/>
                        </a:lnSpc>
                        <a:spcAft>
                          <a:spcPts val="0"/>
                        </a:spcAft>
                      </a:pPr>
                      <a:r>
                        <a:rPr lang="ru-RU" sz="1500">
                          <a:effectLst/>
                          <a:latin typeface="Arial" panose="020B0604020202020204" pitchFamily="34" charset="0"/>
                          <a:cs typeface="Arial" panose="020B0604020202020204" pitchFamily="34" charset="0"/>
                        </a:rPr>
                        <a:t>Uchrashuv</a:t>
                      </a:r>
                      <a:endParaRPr lang="ru-RU" sz="1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0">
                        <a:lnSpc>
                          <a:spcPct val="107000"/>
                        </a:lnSpc>
                        <a:spcAft>
                          <a:spcPts val="0"/>
                        </a:spcAft>
                      </a:pPr>
                      <a:r>
                        <a:rPr lang="ru-RU" sz="1500" dirty="0">
                          <a:effectLst/>
                          <a:latin typeface="Arial" panose="020B0604020202020204" pitchFamily="34" charset="0"/>
                          <a:cs typeface="Arial" panose="020B0604020202020204" pitchFamily="34" charset="0"/>
                        </a:rPr>
                        <a:t>Garaj xizmati, eshik qo'riqchisi, qo'ng'iroqchi</a:t>
                      </a:r>
                      <a:endParaRPr lang="ru-RU"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0">
                        <a:lnSpc>
                          <a:spcPct val="107000"/>
                        </a:lnSpc>
                        <a:spcAft>
                          <a:spcPts val="0"/>
                        </a:spcAft>
                      </a:pPr>
                      <a:r>
                        <a:rPr lang="ru-RU" sz="1500" dirty="0">
                          <a:effectLst/>
                          <a:latin typeface="Arial" panose="020B0604020202020204" pitchFamily="34" charset="0"/>
                          <a:cs typeface="Arial" panose="020B0604020202020204" pitchFamily="34" charset="0"/>
                        </a:rPr>
                        <a:t> </a:t>
                      </a:r>
                      <a:endParaRPr lang="ru-RU"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500" dirty="0" smtClean="0">
                          <a:effectLst/>
                          <a:latin typeface="Arial" panose="020B0604020202020204" pitchFamily="34" charset="0"/>
                          <a:ea typeface="Calibri" panose="020F0502020204030204" pitchFamily="34" charset="0"/>
                          <a:cs typeface="Arial" panose="020B0604020202020204" pitchFamily="34" charset="0"/>
                        </a:rPr>
                        <a:t>Choy-</a:t>
                      </a:r>
                      <a:r>
                        <a:rPr lang="en-US" sz="1500" dirty="0" err="1" smtClean="0">
                          <a:effectLst/>
                          <a:latin typeface="Arial" panose="020B0604020202020204" pitchFamily="34" charset="0"/>
                          <a:ea typeface="Calibri" panose="020F0502020204030204" pitchFamily="34" charset="0"/>
                          <a:cs typeface="Arial" panose="020B0604020202020204" pitchFamily="34" charset="0"/>
                        </a:rPr>
                        <a:t>chaqa</a:t>
                      </a:r>
                      <a:endParaRPr lang="ru-RU"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35354809"/>
                  </a:ext>
                </a:extLst>
              </a:tr>
              <a:tr h="825369">
                <a:tc>
                  <a:txBody>
                    <a:bodyPr/>
                    <a:lstStyle/>
                    <a:p>
                      <a:pPr algn="ctr" rtl="0">
                        <a:lnSpc>
                          <a:spcPct val="107000"/>
                        </a:lnSpc>
                        <a:spcAft>
                          <a:spcPts val="0"/>
                        </a:spcAft>
                      </a:pPr>
                      <a:r>
                        <a:rPr lang="ru-RU" sz="1500">
                          <a:effectLst/>
                          <a:latin typeface="Arial" panose="020B0604020202020204" pitchFamily="34" charset="0"/>
                          <a:cs typeface="Arial" panose="020B0604020202020204" pitchFamily="34" charset="0"/>
                        </a:rPr>
                        <a:t>Roʻyxatdan oʻtish</a:t>
                      </a:r>
                      <a:endParaRPr lang="ru-RU" sz="1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0">
                        <a:lnSpc>
                          <a:spcPct val="107000"/>
                        </a:lnSpc>
                        <a:spcAft>
                          <a:spcPts val="0"/>
                        </a:spcAft>
                      </a:pPr>
                      <a:r>
                        <a:rPr lang="ru-RU" sz="1500">
                          <a:effectLst/>
                          <a:latin typeface="Arial" panose="020B0604020202020204" pitchFamily="34" charset="0"/>
                          <a:cs typeface="Arial" panose="020B0604020202020204" pitchFamily="34" charset="0"/>
                        </a:rPr>
                        <a:t>Administrator</a:t>
                      </a:r>
                      <a:endParaRPr lang="ru-RU" sz="1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600" dirty="0" smtClean="0">
                          <a:latin typeface="Arial" pitchFamily="34" charset="0"/>
                          <a:cs typeface="Arial" pitchFamily="34" charset="0"/>
                        </a:rPr>
                        <a:t>H</a:t>
                      </a:r>
                      <a:r>
                        <a:rPr lang="uz-Latn-UZ" sz="1600" dirty="0" smtClean="0">
                          <a:latin typeface="Arial" pitchFamily="34" charset="0"/>
                          <a:cs typeface="Arial" pitchFamily="34" charset="0"/>
                        </a:rPr>
                        <a:t>isob-kitob ruxsatnomasi, hisob-faktura, tashrif qog'ozi</a:t>
                      </a:r>
                      <a:endParaRPr lang="ru-RU" sz="1500" dirty="0">
                        <a:effectLst/>
                        <a:latin typeface="Arial" pitchFamily="34" charset="0"/>
                        <a:ea typeface="Calibri" panose="020F0502020204030204" pitchFamily="34" charset="0"/>
                        <a:cs typeface="Arial" pitchFamily="34" charset="0"/>
                      </a:endParaRPr>
                    </a:p>
                  </a:txBody>
                  <a:tcPr marL="68580" marR="68580" marT="0" marB="0" anchor="ctr"/>
                </a:tc>
                <a:tc>
                  <a:txBody>
                    <a:bodyPr/>
                    <a:lstStyle/>
                    <a:p>
                      <a:pPr algn="ctr" rtl="0">
                        <a:lnSpc>
                          <a:spcPct val="107000"/>
                        </a:lnSpc>
                        <a:spcAft>
                          <a:spcPts val="0"/>
                        </a:spcAft>
                      </a:pPr>
                      <a:r>
                        <a:rPr lang="en-US" sz="1500" dirty="0" err="1" smtClean="0">
                          <a:effectLst/>
                          <a:latin typeface="Arial" panose="020B0604020202020204" pitchFamily="34" charset="0"/>
                          <a:cs typeface="Arial" panose="020B0604020202020204" pitchFamily="34" charset="0"/>
                        </a:rPr>
                        <a:t>Hisob</a:t>
                      </a:r>
                      <a:r>
                        <a:rPr lang="en-US" sz="1500" dirty="0" smtClean="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bo’yicha</a:t>
                      </a:r>
                      <a:r>
                        <a:rPr lang="ru-RU" sz="1500" dirty="0" smtClean="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nomer</a:t>
                      </a:r>
                      <a:r>
                        <a:rPr lang="en-US" sz="1500" dirty="0" smtClean="0">
                          <a:effectLst/>
                          <a:latin typeface="Arial" panose="020B0604020202020204" pitchFamily="34" charset="0"/>
                          <a:cs typeface="Arial" panose="020B0604020202020204" pitchFamily="34" charset="0"/>
                        </a:rPr>
                        <a:t> </a:t>
                      </a:r>
                      <a:r>
                        <a:rPr lang="ru-RU" sz="1500" dirty="0" smtClean="0">
                          <a:effectLst/>
                          <a:latin typeface="Arial" panose="020B0604020202020204" pitchFamily="34" charset="0"/>
                          <a:cs typeface="Arial" panose="020B0604020202020204" pitchFamily="34" charset="0"/>
                        </a:rPr>
                        <a:t> </a:t>
                      </a:r>
                      <a:r>
                        <a:rPr lang="ru-RU" sz="1500" dirty="0" err="1">
                          <a:effectLst/>
                          <a:latin typeface="Arial" panose="020B0604020202020204" pitchFamily="34" charset="0"/>
                          <a:cs typeface="Arial" panose="020B0604020202020204" pitchFamily="34" charset="0"/>
                        </a:rPr>
                        <a:t>uchun</a:t>
                      </a:r>
                      <a:r>
                        <a:rPr lang="ru-RU" sz="1500" dirty="0">
                          <a:effectLst/>
                          <a:latin typeface="Arial" panose="020B0604020202020204" pitchFamily="34" charset="0"/>
                          <a:cs typeface="Arial" panose="020B0604020202020204" pitchFamily="34" charset="0"/>
                        </a:rPr>
                        <a:t> </a:t>
                      </a:r>
                      <a:r>
                        <a:rPr lang="ru-RU" sz="1500" dirty="0" err="1" smtClean="0">
                          <a:effectLst/>
                          <a:latin typeface="Arial" panose="020B0604020202020204" pitchFamily="34" charset="0"/>
                          <a:cs typeface="Arial" panose="020B0604020202020204" pitchFamily="34" charset="0"/>
                        </a:rPr>
                        <a:t>ta</a:t>
                      </a:r>
                      <a:r>
                        <a:rPr lang="en-US" sz="1500" dirty="0" smtClean="0">
                          <a:effectLst/>
                          <a:latin typeface="Arial" panose="020B0604020202020204" pitchFamily="34" charset="0"/>
                          <a:cs typeface="Arial" panose="020B0604020202020204" pitchFamily="34" charset="0"/>
                        </a:rPr>
                        <a:t>’</a:t>
                      </a:r>
                      <a:r>
                        <a:rPr lang="ru-RU" sz="1500" dirty="0" err="1" smtClean="0">
                          <a:effectLst/>
                          <a:latin typeface="Arial" panose="020B0604020202020204" pitchFamily="34" charset="0"/>
                          <a:cs typeface="Arial" panose="020B0604020202020204" pitchFamily="34" charset="0"/>
                        </a:rPr>
                        <a:t>rif</a:t>
                      </a:r>
                      <a:r>
                        <a:rPr lang="ru-RU" sz="1500" dirty="0">
                          <a:effectLst/>
                          <a:latin typeface="Arial" panose="020B0604020202020204" pitchFamily="34" charset="0"/>
                          <a:cs typeface="Arial" panose="020B0604020202020204" pitchFamily="34" charset="0"/>
                        </a:rPr>
                        <a:t>, </a:t>
                      </a:r>
                      <a:r>
                        <a:rPr lang="ru-RU" sz="1500" dirty="0" err="1">
                          <a:effectLst/>
                          <a:latin typeface="Arial" panose="020B0604020202020204" pitchFamily="34" charset="0"/>
                          <a:cs typeface="Arial" panose="020B0604020202020204" pitchFamily="34" charset="0"/>
                        </a:rPr>
                        <a:t>soliqlar</a:t>
                      </a:r>
                      <a:r>
                        <a:rPr lang="ru-RU" sz="1500" dirty="0">
                          <a:effectLst/>
                          <a:latin typeface="Arial" panose="020B0604020202020204" pitchFamily="34" charset="0"/>
                          <a:cs typeface="Arial" panose="020B0604020202020204" pitchFamily="34" charset="0"/>
                        </a:rPr>
                        <a:t>, </a:t>
                      </a:r>
                      <a:r>
                        <a:rPr lang="ru-RU" sz="1500" dirty="0" err="1">
                          <a:effectLst/>
                          <a:latin typeface="Arial" panose="020B0604020202020204" pitchFamily="34" charset="0"/>
                          <a:cs typeface="Arial" panose="020B0604020202020204" pitchFamily="34" charset="0"/>
                        </a:rPr>
                        <a:t>maxsus</a:t>
                      </a:r>
                      <a:r>
                        <a:rPr lang="ru-RU" sz="1500" dirty="0">
                          <a:effectLst/>
                          <a:latin typeface="Arial" panose="020B0604020202020204" pitchFamily="34" charset="0"/>
                          <a:cs typeface="Arial" panose="020B0604020202020204" pitchFamily="34" charset="0"/>
                        </a:rPr>
                        <a:t> </a:t>
                      </a:r>
                      <a:r>
                        <a:rPr lang="ru-RU" sz="1500" dirty="0" err="1">
                          <a:effectLst/>
                          <a:latin typeface="Arial" panose="020B0604020202020204" pitchFamily="34" charset="0"/>
                          <a:cs typeface="Arial" panose="020B0604020202020204" pitchFamily="34" charset="0"/>
                        </a:rPr>
                        <a:t>yig'imlar</a:t>
                      </a:r>
                      <a:r>
                        <a:rPr lang="ru-RU" sz="1500" dirty="0">
                          <a:effectLst/>
                          <a:latin typeface="Arial" panose="020B0604020202020204" pitchFamily="34" charset="0"/>
                          <a:cs typeface="Arial" panose="020B0604020202020204" pitchFamily="34" charset="0"/>
                        </a:rPr>
                        <a:t> (</a:t>
                      </a:r>
                      <a:r>
                        <a:rPr lang="ru-RU" sz="1500" dirty="0" err="1">
                          <a:effectLst/>
                          <a:latin typeface="Arial" panose="020B0604020202020204" pitchFamily="34" charset="0"/>
                          <a:cs typeface="Arial" panose="020B0604020202020204" pitchFamily="34" charset="0"/>
                        </a:rPr>
                        <a:t>turizm</a:t>
                      </a:r>
                      <a:r>
                        <a:rPr lang="ru-RU" sz="1500" dirty="0">
                          <a:effectLst/>
                          <a:latin typeface="Arial" panose="020B0604020202020204" pitchFamily="34" charset="0"/>
                          <a:cs typeface="Arial" panose="020B0604020202020204" pitchFamily="34" charset="0"/>
                        </a:rPr>
                        <a:t> </a:t>
                      </a:r>
                      <a:r>
                        <a:rPr lang="ru-RU" sz="1500" dirty="0" err="1">
                          <a:effectLst/>
                          <a:latin typeface="Arial" panose="020B0604020202020204" pitchFamily="34" charset="0"/>
                          <a:cs typeface="Arial" panose="020B0604020202020204" pitchFamily="34" charset="0"/>
                        </a:rPr>
                        <a:t>solig'i</a:t>
                      </a:r>
                      <a:r>
                        <a:rPr lang="ru-RU" sz="1500" dirty="0">
                          <a:effectLst/>
                          <a:latin typeface="Arial" panose="020B0604020202020204" pitchFamily="34" charset="0"/>
                          <a:cs typeface="Arial" panose="020B0604020202020204" pitchFamily="34" charset="0"/>
                        </a:rPr>
                        <a:t>)</a:t>
                      </a:r>
                      <a:endParaRPr lang="ru-RU"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99077693"/>
                  </a:ext>
                </a:extLst>
              </a:tr>
              <a:tr h="1451299">
                <a:tc>
                  <a:txBody>
                    <a:bodyPr/>
                    <a:lstStyle/>
                    <a:p>
                      <a:pPr algn="ctr" rtl="0">
                        <a:lnSpc>
                          <a:spcPct val="107000"/>
                        </a:lnSpc>
                        <a:spcAft>
                          <a:spcPts val="0"/>
                        </a:spcAft>
                      </a:pPr>
                      <a:r>
                        <a:rPr lang="ru-RU" sz="1500">
                          <a:effectLst/>
                          <a:latin typeface="Arial" panose="020B0604020202020204" pitchFamily="34" charset="0"/>
                          <a:cs typeface="Arial" panose="020B0604020202020204" pitchFamily="34" charset="0"/>
                        </a:rPr>
                        <a:t>Asosiy va qo'shimcha xizmatlar ko'rsatish</a:t>
                      </a:r>
                      <a:endParaRPr lang="ru-RU" sz="1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0">
                        <a:lnSpc>
                          <a:spcPct val="107000"/>
                        </a:lnSpc>
                        <a:spcAft>
                          <a:spcPts val="0"/>
                        </a:spcAft>
                      </a:pPr>
                      <a:r>
                        <a:rPr lang="ru-RU" sz="1500" dirty="0" err="1">
                          <a:effectLst/>
                          <a:latin typeface="Arial" panose="020B0604020202020204" pitchFamily="34" charset="0"/>
                          <a:cs typeface="Arial" panose="020B0604020202020204" pitchFamily="34" charset="0"/>
                        </a:rPr>
                        <a:t>Qabul</a:t>
                      </a:r>
                      <a:r>
                        <a:rPr lang="ru-RU" sz="1500" dirty="0">
                          <a:effectLst/>
                          <a:latin typeface="Arial" panose="020B0604020202020204" pitchFamily="34" charset="0"/>
                          <a:cs typeface="Arial" panose="020B0604020202020204" pitchFamily="34" charset="0"/>
                        </a:rPr>
                        <a:t> </a:t>
                      </a:r>
                      <a:r>
                        <a:rPr lang="ru-RU" sz="1500" dirty="0" err="1">
                          <a:effectLst/>
                          <a:latin typeface="Arial" panose="020B0604020202020204" pitchFamily="34" charset="0"/>
                          <a:cs typeface="Arial" panose="020B0604020202020204" pitchFamily="34" charset="0"/>
                        </a:rPr>
                        <a:t>qilish</a:t>
                      </a:r>
                      <a:r>
                        <a:rPr lang="ru-RU" sz="1500" dirty="0">
                          <a:effectLst/>
                          <a:latin typeface="Arial" panose="020B0604020202020204" pitchFamily="34" charset="0"/>
                          <a:cs typeface="Arial" panose="020B0604020202020204" pitchFamily="34" charset="0"/>
                        </a:rPr>
                        <a:t> </a:t>
                      </a:r>
                      <a:r>
                        <a:rPr lang="ru-RU" sz="1500" dirty="0" err="1">
                          <a:effectLst/>
                          <a:latin typeface="Arial" panose="020B0604020202020204" pitchFamily="34" charset="0"/>
                          <a:cs typeface="Arial" panose="020B0604020202020204" pitchFamily="34" charset="0"/>
                        </a:rPr>
                        <a:t>xizmati</a:t>
                      </a:r>
                      <a:r>
                        <a:rPr lang="ru-RU" sz="1500" dirty="0">
                          <a:effectLst/>
                          <a:latin typeface="Arial" panose="020B0604020202020204" pitchFamily="34" charset="0"/>
                          <a:cs typeface="Arial" panose="020B0604020202020204" pitchFamily="34" charset="0"/>
                        </a:rPr>
                        <a:t> (</a:t>
                      </a:r>
                      <a:r>
                        <a:rPr lang="ru-RU" sz="1500" dirty="0" err="1">
                          <a:effectLst/>
                          <a:latin typeface="Arial" panose="020B0604020202020204" pitchFamily="34" charset="0"/>
                          <a:cs typeface="Arial" panose="020B0604020202020204" pitchFamily="34" charset="0"/>
                        </a:rPr>
                        <a:t>menejer</a:t>
                      </a:r>
                      <a:r>
                        <a:rPr lang="ru-RU" sz="1500" dirty="0" smtClean="0">
                          <a:effectLst/>
                          <a:latin typeface="Arial" panose="020B0604020202020204" pitchFamily="34" charset="0"/>
                          <a:cs typeface="Arial" panose="020B0604020202020204" pitchFamily="34" charset="0"/>
                        </a:rPr>
                        <a:t>,</a:t>
                      </a:r>
                      <a:r>
                        <a:rPr lang="en-US" sz="1500" baseline="0" dirty="0" smtClean="0">
                          <a:effectLst/>
                          <a:latin typeface="Arial" panose="020B0604020202020204" pitchFamily="34" charset="0"/>
                          <a:cs typeface="Arial" panose="020B0604020202020204" pitchFamily="34" charset="0"/>
                        </a:rPr>
                        <a:t> bosh </a:t>
                      </a:r>
                      <a:r>
                        <a:rPr lang="ru-RU" sz="1500" dirty="0" smtClean="0">
                          <a:effectLst/>
                          <a:latin typeface="Arial" panose="020B0604020202020204" pitchFamily="34" charset="0"/>
                          <a:cs typeface="Arial" panose="020B0604020202020204" pitchFamily="34" charset="0"/>
                        </a:rPr>
                        <a:t> </a:t>
                      </a:r>
                      <a:r>
                        <a:rPr lang="ru-RU" sz="1500" dirty="0" err="1">
                          <a:effectLst/>
                          <a:latin typeface="Arial" panose="020B0604020202020204" pitchFamily="34" charset="0"/>
                          <a:cs typeface="Arial" panose="020B0604020202020204" pitchFamily="34" charset="0"/>
                        </a:rPr>
                        <a:t>ma'mur</a:t>
                      </a:r>
                      <a:r>
                        <a:rPr lang="ru-RU" sz="1500" dirty="0">
                          <a:effectLst/>
                          <a:latin typeface="Arial" panose="020B0604020202020204" pitchFamily="34" charset="0"/>
                          <a:cs typeface="Arial" panose="020B0604020202020204" pitchFamily="34" charset="0"/>
                        </a:rPr>
                        <a:t>, </a:t>
                      </a:r>
                      <a:r>
                        <a:rPr lang="ru-RU" sz="1500" dirty="0" err="1">
                          <a:effectLst/>
                          <a:latin typeface="Arial" panose="020B0604020202020204" pitchFamily="34" charset="0"/>
                          <a:cs typeface="Arial" panose="020B0604020202020204" pitchFamily="34" charset="0"/>
                        </a:rPr>
                        <a:t>ma'mur</a:t>
                      </a:r>
                      <a:r>
                        <a:rPr lang="ru-RU" sz="1500" dirty="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xonalar</a:t>
                      </a:r>
                      <a:r>
                        <a:rPr lang="en-US" sz="1500" dirty="0" smtClean="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fondi</a:t>
                      </a:r>
                      <a:r>
                        <a:rPr lang="en-US" sz="1500" dirty="0" smtClean="0">
                          <a:effectLst/>
                          <a:latin typeface="Arial" panose="020B0604020202020204" pitchFamily="34" charset="0"/>
                          <a:cs typeface="Arial" panose="020B0604020202020204" pitchFamily="34" charset="0"/>
                        </a:rPr>
                        <a:t> </a:t>
                      </a:r>
                      <a:r>
                        <a:rPr lang="ru-RU" sz="1500" dirty="0" err="1" smtClean="0">
                          <a:effectLst/>
                          <a:latin typeface="Arial" panose="020B0604020202020204" pitchFamily="34" charset="0"/>
                          <a:cs typeface="Arial" panose="020B0604020202020204" pitchFamily="34" charset="0"/>
                        </a:rPr>
                        <a:t>va</a:t>
                      </a:r>
                      <a:r>
                        <a:rPr lang="ru-RU" sz="1500" dirty="0" smtClean="0">
                          <a:effectLst/>
                          <a:latin typeface="Arial" panose="020B0604020202020204" pitchFamily="34" charset="0"/>
                          <a:cs typeface="Arial" panose="020B0604020202020204" pitchFamily="34" charset="0"/>
                        </a:rPr>
                        <a:t> </a:t>
                      </a:r>
                      <a:r>
                        <a:rPr lang="ru-RU" sz="1500" dirty="0" err="1">
                          <a:effectLst/>
                          <a:latin typeface="Arial" panose="020B0604020202020204" pitchFamily="34" charset="0"/>
                          <a:cs typeface="Arial" panose="020B0604020202020204" pitchFamily="34" charset="0"/>
                        </a:rPr>
                        <a:t>texnik</a:t>
                      </a:r>
                      <a:r>
                        <a:rPr lang="ru-RU" sz="1500" dirty="0">
                          <a:effectLst/>
                          <a:latin typeface="Arial" panose="020B0604020202020204" pitchFamily="34" charset="0"/>
                          <a:cs typeface="Arial" panose="020B0604020202020204" pitchFamily="34" charset="0"/>
                        </a:rPr>
                        <a:t> </a:t>
                      </a:r>
                      <a:r>
                        <a:rPr lang="ru-RU" sz="1500" dirty="0" err="1">
                          <a:effectLst/>
                          <a:latin typeface="Arial" panose="020B0604020202020204" pitchFamily="34" charset="0"/>
                          <a:cs typeface="Arial" panose="020B0604020202020204" pitchFamily="34" charset="0"/>
                        </a:rPr>
                        <a:t>xizmat</a:t>
                      </a:r>
                      <a:r>
                        <a:rPr lang="ru-RU" sz="1500" dirty="0">
                          <a:effectLst/>
                          <a:latin typeface="Arial" panose="020B0604020202020204" pitchFamily="34" charset="0"/>
                          <a:cs typeface="Arial" panose="020B0604020202020204" pitchFamily="34" charset="0"/>
                        </a:rPr>
                        <a:t> </a:t>
                      </a:r>
                      <a:r>
                        <a:rPr lang="ru-RU" sz="1500" dirty="0" err="1">
                          <a:effectLst/>
                          <a:latin typeface="Arial" panose="020B0604020202020204" pitchFamily="34" charset="0"/>
                          <a:cs typeface="Arial" panose="020B0604020202020204" pitchFamily="34" charset="0"/>
                        </a:rPr>
                        <a:t>ko'rsatish</a:t>
                      </a:r>
                      <a:endParaRPr lang="ru-RU"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0">
                        <a:lnSpc>
                          <a:spcPct val="107000"/>
                        </a:lnSpc>
                        <a:spcAft>
                          <a:spcPts val="0"/>
                        </a:spcAft>
                      </a:pPr>
                      <a:r>
                        <a:rPr lang="ru-RU" sz="1500" dirty="0">
                          <a:effectLst/>
                          <a:latin typeface="Arial" panose="020B0604020202020204" pitchFamily="34" charset="0"/>
                          <a:cs typeface="Arial" panose="020B0604020202020204" pitchFamily="34" charset="0"/>
                        </a:rPr>
                        <a:t>Xizmat buyurtmasi</a:t>
                      </a:r>
                      <a:endParaRPr lang="ru-RU"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0">
                        <a:lnSpc>
                          <a:spcPct val="107000"/>
                        </a:lnSpc>
                        <a:spcAft>
                          <a:spcPts val="0"/>
                        </a:spcAft>
                      </a:pPr>
                      <a:r>
                        <a:rPr lang="ru-RU" sz="1500" dirty="0">
                          <a:effectLst/>
                          <a:latin typeface="Arial" panose="020B0604020202020204" pitchFamily="34" charset="0"/>
                          <a:cs typeface="Arial" panose="020B0604020202020204" pitchFamily="34" charset="0"/>
                        </a:rPr>
                        <a:t>Xizmatlar uchun </a:t>
                      </a:r>
                      <a:r>
                        <a:rPr lang="ru-RU" sz="1500" dirty="0" err="1">
                          <a:effectLst/>
                          <a:latin typeface="Arial" panose="020B0604020202020204" pitchFamily="34" charset="0"/>
                          <a:cs typeface="Arial" panose="020B0604020202020204" pitchFamily="34" charset="0"/>
                        </a:rPr>
                        <a:t>belgilangan</a:t>
                      </a:r>
                      <a:r>
                        <a:rPr lang="ru-RU" sz="1500" dirty="0">
                          <a:effectLst/>
                          <a:latin typeface="Arial" panose="020B0604020202020204" pitchFamily="34" charset="0"/>
                          <a:cs typeface="Arial" panose="020B0604020202020204" pitchFamily="34" charset="0"/>
                        </a:rPr>
                        <a:t> </a:t>
                      </a:r>
                      <a:r>
                        <a:rPr lang="ru-RU" sz="1500" dirty="0" err="1" smtClean="0">
                          <a:effectLst/>
                          <a:latin typeface="Arial" panose="020B0604020202020204" pitchFamily="34" charset="0"/>
                          <a:cs typeface="Arial" panose="020B0604020202020204" pitchFamily="34" charset="0"/>
                        </a:rPr>
                        <a:t>ta</a:t>
                      </a:r>
                      <a:r>
                        <a:rPr lang="en-US" sz="1500" dirty="0" smtClean="0">
                          <a:effectLst/>
                          <a:latin typeface="Arial" panose="020B0604020202020204" pitchFamily="34" charset="0"/>
                          <a:cs typeface="Arial" panose="020B0604020202020204" pitchFamily="34" charset="0"/>
                        </a:rPr>
                        <a:t>’</a:t>
                      </a:r>
                      <a:r>
                        <a:rPr lang="ru-RU" sz="1500" dirty="0" err="1" smtClean="0">
                          <a:effectLst/>
                          <a:latin typeface="Arial" panose="020B0604020202020204" pitchFamily="34" charset="0"/>
                          <a:cs typeface="Arial" panose="020B0604020202020204" pitchFamily="34" charset="0"/>
                        </a:rPr>
                        <a:t>riflarga</a:t>
                      </a:r>
                      <a:r>
                        <a:rPr lang="ru-RU" sz="1500" dirty="0" smtClean="0">
                          <a:effectLst/>
                          <a:latin typeface="Arial" panose="020B0604020202020204" pitchFamily="34" charset="0"/>
                          <a:cs typeface="Arial" panose="020B0604020202020204" pitchFamily="34" charset="0"/>
                        </a:rPr>
                        <a:t> </a:t>
                      </a:r>
                      <a:r>
                        <a:rPr lang="ru-RU" sz="1500" dirty="0">
                          <a:effectLst/>
                          <a:latin typeface="Arial" panose="020B0604020202020204" pitchFamily="34" charset="0"/>
                          <a:cs typeface="Arial" panose="020B0604020202020204" pitchFamily="34" charset="0"/>
                        </a:rPr>
                        <a:t>muvofiq hisobda</a:t>
                      </a:r>
                      <a:endParaRPr lang="ru-RU"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60771650"/>
                  </a:ext>
                </a:extLst>
              </a:tr>
              <a:tr h="825369">
                <a:tc>
                  <a:txBody>
                    <a:bodyPr/>
                    <a:lstStyle/>
                    <a:p>
                      <a:pPr algn="ctr" rtl="0">
                        <a:lnSpc>
                          <a:spcPct val="107000"/>
                        </a:lnSpc>
                        <a:spcAft>
                          <a:spcPts val="0"/>
                        </a:spcAft>
                      </a:pPr>
                      <a:r>
                        <a:rPr lang="ru-RU" sz="1500">
                          <a:effectLst/>
                          <a:latin typeface="Arial" panose="020B0604020202020204" pitchFamily="34" charset="0"/>
                          <a:cs typeface="Arial" panose="020B0604020202020204" pitchFamily="34" charset="0"/>
                        </a:rPr>
                        <a:t>Yakuniy hisob-kitob va chiqish</a:t>
                      </a:r>
                      <a:endParaRPr lang="ru-RU" sz="1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0">
                        <a:lnSpc>
                          <a:spcPct val="107000"/>
                        </a:lnSpc>
                        <a:spcAft>
                          <a:spcPts val="0"/>
                        </a:spcAft>
                      </a:pPr>
                      <a:r>
                        <a:rPr lang="ru-RU" sz="1500" dirty="0">
                          <a:effectLst/>
                          <a:latin typeface="Arial" panose="020B0604020202020204" pitchFamily="34" charset="0"/>
                          <a:cs typeface="Arial" panose="020B0604020202020204" pitchFamily="34" charset="0"/>
                        </a:rPr>
                        <a:t>Administrator, yuk tashuvchi, kassir</a:t>
                      </a:r>
                      <a:endParaRPr lang="ru-RU"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0">
                        <a:lnSpc>
                          <a:spcPct val="107000"/>
                        </a:lnSpc>
                        <a:spcAft>
                          <a:spcPts val="0"/>
                        </a:spcAft>
                      </a:pPr>
                      <a:r>
                        <a:rPr lang="ru-RU" sz="1500">
                          <a:effectLst/>
                          <a:latin typeface="Arial" panose="020B0604020202020204" pitchFamily="34" charset="0"/>
                          <a:cs typeface="Arial" panose="020B0604020202020204" pitchFamily="34" charset="0"/>
                        </a:rPr>
                        <a:t>Hisob-faktura</a:t>
                      </a:r>
                      <a:endParaRPr lang="ru-RU" sz="1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0">
                        <a:lnSpc>
                          <a:spcPct val="107000"/>
                        </a:lnSpc>
                        <a:spcAft>
                          <a:spcPts val="0"/>
                        </a:spcAft>
                      </a:pPr>
                      <a:r>
                        <a:rPr lang="ru-RU" sz="1500" dirty="0">
                          <a:effectLst/>
                          <a:latin typeface="Arial" panose="020B0604020202020204" pitchFamily="34" charset="0"/>
                          <a:cs typeface="Arial" panose="020B0604020202020204" pitchFamily="34" charset="0"/>
                        </a:rPr>
                        <a:t>Hisob bo'yicha</a:t>
                      </a:r>
                      <a:endParaRPr lang="ru-RU"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27948108"/>
                  </a:ext>
                </a:extLst>
              </a:tr>
            </a:tbl>
          </a:graphicData>
        </a:graphic>
      </p:graphicFrame>
    </p:spTree>
    <p:extLst>
      <p:ext uri="{BB962C8B-B14F-4D97-AF65-F5344CB8AC3E}">
        <p14:creationId xmlns:p14="http://schemas.microsoft.com/office/powerpoint/2010/main" val="377829254"/>
      </p:ext>
    </p:extLst>
  </p:cSld>
  <p:clrMapOvr>
    <a:masterClrMapping/>
  </p:clrMapOvr>
</p:sld>
</file>

<file path=ppt/theme/theme1.xml><?xml version="1.0" encoding="utf-8"?>
<a:theme xmlns:a="http://schemas.openxmlformats.org/drawingml/2006/main" name="Ретро">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8</TotalTime>
  <Words>2853</Words>
  <Application>Microsoft Office PowerPoint</Application>
  <PresentationFormat>Широкоэкранный</PresentationFormat>
  <Paragraphs>284</Paragraphs>
  <Slides>60</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60</vt:i4>
      </vt:variant>
    </vt:vector>
  </HeadingPairs>
  <TitlesOfParts>
    <vt:vector size="68" baseType="lpstr">
      <vt:lpstr>Arial</vt:lpstr>
      <vt:lpstr>Calibri</vt:lpstr>
      <vt:lpstr>Calibri Light</vt:lpstr>
      <vt:lpstr>OpinionPro</vt:lpstr>
      <vt:lpstr>Roboto</vt:lpstr>
      <vt:lpstr>Times New Roman</vt:lpstr>
      <vt:lpstr>Wingdings</vt:lpstr>
      <vt:lpstr>Ретро</vt:lpstr>
      <vt:lpstr>Mehmonxona adminstratori( porte) ish faoliyati.</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E'tiboringiz uchun RAHMAT!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Mehmonxona adminstratori( porte) ish faoliyati.</dc:title>
  <dc:creator>PCI</dc:creator>
  <cp:lastModifiedBy>PCI</cp:lastModifiedBy>
  <cp:revision>2</cp:revision>
  <dcterms:created xsi:type="dcterms:W3CDTF">2023-05-02T07:23:35Z</dcterms:created>
  <dcterms:modified xsi:type="dcterms:W3CDTF">2023-05-02T07:31:45Z</dcterms:modified>
</cp:coreProperties>
</file>